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A4_2E31D2E4.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4"/>
  </p:sldMasterIdLst>
  <p:notesMasterIdLst>
    <p:notesMasterId r:id="rId38"/>
  </p:notesMasterIdLst>
  <p:handoutMasterIdLst>
    <p:handoutMasterId r:id="rId39"/>
  </p:handoutMasterIdLst>
  <p:sldIdLst>
    <p:sldId id="411" r:id="rId5"/>
    <p:sldId id="377" r:id="rId6"/>
    <p:sldId id="397" r:id="rId7"/>
    <p:sldId id="414" r:id="rId8"/>
    <p:sldId id="412" r:id="rId9"/>
    <p:sldId id="381" r:id="rId10"/>
    <p:sldId id="382" r:id="rId11"/>
    <p:sldId id="417" r:id="rId12"/>
    <p:sldId id="415" r:id="rId13"/>
    <p:sldId id="418" r:id="rId14"/>
    <p:sldId id="416" r:id="rId15"/>
    <p:sldId id="419" r:id="rId16"/>
    <p:sldId id="420" r:id="rId17"/>
    <p:sldId id="437" r:id="rId18"/>
    <p:sldId id="436" r:id="rId19"/>
    <p:sldId id="359" r:id="rId20"/>
    <p:sldId id="422" r:id="rId21"/>
    <p:sldId id="421" r:id="rId22"/>
    <p:sldId id="423" r:id="rId23"/>
    <p:sldId id="434" r:id="rId24"/>
    <p:sldId id="424" r:id="rId25"/>
    <p:sldId id="425" r:id="rId26"/>
    <p:sldId id="427" r:id="rId27"/>
    <p:sldId id="426" r:id="rId28"/>
    <p:sldId id="428" r:id="rId29"/>
    <p:sldId id="429" r:id="rId30"/>
    <p:sldId id="430" r:id="rId31"/>
    <p:sldId id="431" r:id="rId32"/>
    <p:sldId id="432" r:id="rId33"/>
    <p:sldId id="433" r:id="rId34"/>
    <p:sldId id="376" r:id="rId35"/>
    <p:sldId id="383" r:id="rId36"/>
    <p:sldId id="413" r:id="rId3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D0B611F-56C5-0BFA-AE45-CEC903E0989E}" name="Bacon, Julieanna {she, her} (LARC-D402B)[Intern]" initials="BJ{h(D" userId="S::jbacon1@ndc.nasa.gov::8c7e1b91-a276-4517-b01b-1019ca5b8a62" providerId="AD"/>
  <p188:author id="{347DED54-AACB-4DD4-16BD-0BC3568079A9}" name="Briggs, Samuel M. (LaRC-D402B)[Intern]" initials="BSM(D" userId="S::smbrigg2@ndc.nasa.gov::d498d424-1056-41b0-8d23-70edd045444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as, Bryan Dean (LARC-D402)" initials="BDH" lastIdx="2" clrIdx="0">
    <p:extLst>
      <p:ext uri="{19B8F6BF-5375-455C-9EA6-DF929625EA0E}">
        <p15:presenceInfo xmlns:p15="http://schemas.microsoft.com/office/powerpoint/2012/main" userId="Haas, Bryan Dean (LARC-D402)" providerId="None"/>
      </p:ext>
    </p:extLst>
  </p:cmAuthor>
  <p:cmAuthor id="2" name="Liles, Charles A. (LARC-D402B)" initials="LCA(" lastIdx="1" clrIdx="1">
    <p:extLst>
      <p:ext uri="{19B8F6BF-5375-455C-9EA6-DF929625EA0E}">
        <p15:presenceInfo xmlns:p15="http://schemas.microsoft.com/office/powerpoint/2012/main" userId="S::caliles@ndc.nasa.gov::ffc06aca-8e65-437f-8cad-88bf48f86d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B3D91"/>
    <a:srgbClr val="2D77EF"/>
    <a:srgbClr val="FA8606"/>
    <a:srgbClr val="FF3300"/>
    <a:srgbClr val="003300"/>
    <a:srgbClr val="4A5969"/>
    <a:srgbClr val="414E55"/>
    <a:srgbClr val="002F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9BDC6B-E743-49E1-9839-77FE2B7ECBB0}" v="1" dt="2023-08-09T18:56:54.658"/>
    <p1510:client id="{B54188F1-77E6-4FA3-AC04-C235D4174C5B}" v="2" dt="2023-08-09T19:09:38.215"/>
    <p1510:client id="{C5535C17-7D7B-45F4-BAAB-5228B8C19C49}" v="5" dt="2023-08-09T18:52:21.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795" autoAdjust="0"/>
  </p:normalViewPr>
  <p:slideViewPr>
    <p:cSldViewPr snapToGrid="0" snapToObjects="1">
      <p:cViewPr varScale="1">
        <p:scale>
          <a:sx n="48" d="100"/>
          <a:sy n="48" d="100"/>
        </p:scale>
        <p:origin x="1324" y="28"/>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comments/modernComment_1A4_2E31D2E4.xml><?xml version="1.0" encoding="utf-8"?>
<p188:cmLst xmlns:a="http://schemas.openxmlformats.org/drawingml/2006/main" xmlns:r="http://schemas.openxmlformats.org/officeDocument/2006/relationships" xmlns:p188="http://schemas.microsoft.com/office/powerpoint/2018/8/main">
  <p188:cm id="{357886F2-B7D9-4D01-991C-B7D5BABD1995}" authorId="{347DED54-AACB-4DD4-16BD-0BC3568079A9}" status="resolved" created="2024-01-08T16:51:43.251" complete="100000">
    <pc:sldMkLst xmlns:pc="http://schemas.microsoft.com/office/powerpoint/2013/main/command">
      <pc:docMk/>
      <pc:sldMk cId="775017188" sldId="420"/>
    </pc:sldMkLst>
    <p188:txBody>
      <a:bodyPr/>
      <a:lstStyle/>
      <a:p>
        <a:r>
          <a:rPr lang="en-US"/>
          <a:t>Split up slide, add PUE picture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DC6C49-4E77-6706-D45F-801CEB45F145}"/>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A9255FA-A704-478B-1169-F74B07E1F9CB}"/>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1EEF00E1-2EF4-480C-B7E0-C2DF6CBFEE74}" type="datetimeFigureOut">
              <a:rPr lang="en-US" smtClean="0"/>
              <a:t>1/13/2024</a:t>
            </a:fld>
            <a:endParaRPr lang="en-US"/>
          </a:p>
        </p:txBody>
      </p:sp>
      <p:sp>
        <p:nvSpPr>
          <p:cNvPr id="4" name="Footer Placeholder 3">
            <a:extLst>
              <a:ext uri="{FF2B5EF4-FFF2-40B4-BE49-F238E27FC236}">
                <a16:creationId xmlns:a16="http://schemas.microsoft.com/office/drawing/2014/main" id="{50BCEB0E-B02E-21AD-76C8-966E44A14FCD}"/>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BEDCF0A-6212-47B9-446E-217A88951075}"/>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B5AE1BA-A122-4473-B6AC-26AAE2E537F8}" type="slidenum">
              <a:rPr lang="en-US" smtClean="0"/>
              <a:t>‹#›</a:t>
            </a:fld>
            <a:endParaRPr lang="en-US"/>
          </a:p>
        </p:txBody>
      </p:sp>
    </p:spTree>
    <p:extLst>
      <p:ext uri="{BB962C8B-B14F-4D97-AF65-F5344CB8AC3E}">
        <p14:creationId xmlns:p14="http://schemas.microsoft.com/office/powerpoint/2010/main" val="135600351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6F44FA9-F665-B44F-905B-0C5644D3449F}" type="datetimeFigureOut">
              <a:rPr lang="en-US" smtClean="0"/>
              <a:t>1/13/2024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894B527-06DA-C64A-A970-1B7DA13E694D}" type="slidenum">
              <a:rPr lang="en-US" smtClean="0"/>
              <a:t>‹#›</a:t>
            </a:fld>
            <a:endParaRPr lang="en-US"/>
          </a:p>
        </p:txBody>
      </p:sp>
    </p:spTree>
    <p:extLst>
      <p:ext uri="{BB962C8B-B14F-4D97-AF65-F5344CB8AC3E}">
        <p14:creationId xmlns:p14="http://schemas.microsoft.com/office/powerpoint/2010/main" val="66512851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6811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Tree>
    <p:extLst>
      <p:ext uri="{BB962C8B-B14F-4D97-AF65-F5344CB8AC3E}">
        <p14:creationId xmlns:p14="http://schemas.microsoft.com/office/powerpoint/2010/main" val="2511747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ON THIS SLIDE</a:t>
            </a:r>
          </a:p>
          <a:p>
            <a:endParaRPr lang="en-US" dirty="0"/>
          </a:p>
          <a:p>
            <a:r>
              <a:rPr lang="en-US" dirty="0"/>
              <a:t>Can be handled using python code on home computer or NASA server.</a:t>
            </a:r>
          </a:p>
          <a:p>
            <a:endParaRPr lang="en-US" dirty="0"/>
          </a:p>
          <a:p>
            <a:r>
              <a:rPr lang="en-US" dirty="0"/>
              <a:t>Experimented with Gcloud for OPEN SOURCE data, inexpensive, extensible for other open source data models. </a:t>
            </a:r>
          </a:p>
          <a:p>
            <a:endParaRPr lang="en-US" dirty="0"/>
          </a:p>
          <a:p>
            <a:r>
              <a:rPr lang="en-US" dirty="0"/>
              <a:t>**ANY QUESTIONS**</a:t>
            </a:r>
          </a:p>
        </p:txBody>
      </p:sp>
    </p:spTree>
    <p:extLst>
      <p:ext uri="{BB962C8B-B14F-4D97-AF65-F5344CB8AC3E}">
        <p14:creationId xmlns:p14="http://schemas.microsoft.com/office/powerpoint/2010/main" val="1676341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7237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about energy consumption as well as configured settings for individual components in the data center</a:t>
            </a:r>
          </a:p>
          <a:p>
            <a:endParaRPr lang="en-US" dirty="0"/>
          </a:p>
          <a:p>
            <a:r>
              <a:rPr lang="en-US" dirty="0"/>
              <a:t>Sensor data drop-out in PI data</a:t>
            </a:r>
          </a:p>
          <a:p>
            <a:endParaRPr lang="en-US" dirty="0"/>
          </a:p>
          <a:p>
            <a:r>
              <a:rPr lang="en-US" dirty="0"/>
              <a:t>Often, take the mean between two known values for unknown value for sensor dropout</a:t>
            </a:r>
          </a:p>
        </p:txBody>
      </p:sp>
    </p:spTree>
    <p:extLst>
      <p:ext uri="{BB962C8B-B14F-4D97-AF65-F5344CB8AC3E}">
        <p14:creationId xmlns:p14="http://schemas.microsoft.com/office/powerpoint/2010/main" val="834603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Make sure to mention that color coding is PUE</a:t>
            </a:r>
          </a:p>
          <a:p>
            <a:endParaRPr lang="en-US" b="0" i="0" dirty="0">
              <a:solidFill>
                <a:srgbClr val="212529"/>
              </a:solidFill>
              <a:effectLst/>
              <a:latin typeface="-apple-system"/>
            </a:endParaRPr>
          </a:p>
          <a:p>
            <a:r>
              <a:rPr lang="en-US" b="0" i="0" dirty="0">
                <a:solidFill>
                  <a:srgbClr val="212529"/>
                </a:solidFill>
                <a:effectLst/>
                <a:latin typeface="-apple-system"/>
              </a:rPr>
              <a:t>Normalizers: </a:t>
            </a:r>
          </a:p>
          <a:p>
            <a:r>
              <a:rPr lang="en-US" dirty="0"/>
              <a:t>	Minmax scalar: fits within range [-1, 1]</a:t>
            </a:r>
          </a:p>
          <a:p>
            <a:r>
              <a:rPr lang="en-US" dirty="0"/>
              <a:t>	Standard Scalar: R</a:t>
            </a:r>
            <a:r>
              <a:rPr lang="en-US" b="0" i="0" dirty="0">
                <a:solidFill>
                  <a:srgbClr val="212529"/>
                </a:solidFill>
                <a:effectLst/>
                <a:latin typeface="-apple-system"/>
              </a:rPr>
              <a:t>emoves the mean and scaling to unit variance.</a:t>
            </a:r>
            <a:endParaRPr lang="en-US" dirty="0"/>
          </a:p>
          <a:p>
            <a:r>
              <a:rPr lang="en-US" dirty="0"/>
              <a:t>Imputers:</a:t>
            </a:r>
          </a:p>
          <a:p>
            <a:r>
              <a:rPr lang="en-US" dirty="0"/>
              <a:t>	Simple Imputer: Fill nan values with -1</a:t>
            </a:r>
          </a:p>
          <a:p>
            <a:r>
              <a:rPr lang="en-US" dirty="0"/>
              <a:t>Dim Reduction:</a:t>
            </a:r>
          </a:p>
          <a:p>
            <a:r>
              <a:rPr lang="en-US" dirty="0"/>
              <a:t>	</a:t>
            </a:r>
            <a:r>
              <a:rPr lang="en-US" b="0" i="0" dirty="0">
                <a:solidFill>
                  <a:srgbClr val="212529"/>
                </a:solidFill>
                <a:effectLst/>
                <a:latin typeface="-apple-system"/>
              </a:rPr>
              <a:t>Principal component analysis (PCA). From </a:t>
            </a:r>
            <a:r>
              <a:rPr lang="en-US" b="0" i="0" dirty="0" err="1">
                <a:solidFill>
                  <a:srgbClr val="212529"/>
                </a:solidFill>
                <a:effectLst/>
                <a:latin typeface="-apple-system"/>
              </a:rPr>
              <a:t>sklearn</a:t>
            </a:r>
            <a:r>
              <a:rPr lang="en-US" b="0" i="0" dirty="0">
                <a:solidFill>
                  <a:srgbClr val="212529"/>
                </a:solidFill>
                <a:effectLst/>
                <a:latin typeface="-apple-system"/>
              </a:rPr>
              <a:t> documentation: “Linear dimensionality reduction using Singular Value Decomposition of the 		data to project it to a lower dimensional space.”</a:t>
            </a:r>
          </a:p>
          <a:p>
            <a:r>
              <a:rPr lang="en-US" b="0" i="0" dirty="0">
                <a:solidFill>
                  <a:srgbClr val="212529"/>
                </a:solidFill>
                <a:effectLst/>
                <a:latin typeface="-apple-system"/>
              </a:rPr>
              <a:t>Cluster Method: </a:t>
            </a:r>
          </a:p>
          <a:p>
            <a:r>
              <a:rPr lang="en-US" b="0" i="0" dirty="0">
                <a:solidFill>
                  <a:srgbClr val="212529"/>
                </a:solidFill>
                <a:effectLst/>
                <a:latin typeface="-apple-system"/>
              </a:rPr>
              <a:t>	T-distributed Stochastic Neighbor Embedding (TSNE): From </a:t>
            </a:r>
            <a:r>
              <a:rPr lang="en-US" b="0" i="0" dirty="0" err="1">
                <a:solidFill>
                  <a:srgbClr val="212529"/>
                </a:solidFill>
                <a:effectLst/>
                <a:latin typeface="-apple-system"/>
              </a:rPr>
              <a:t>sklearn</a:t>
            </a:r>
            <a:r>
              <a:rPr lang="en-US" b="0" i="0" dirty="0">
                <a:solidFill>
                  <a:srgbClr val="212529"/>
                </a:solidFill>
                <a:effectLst/>
                <a:latin typeface="-apple-system"/>
              </a:rPr>
              <a:t> docs: “It converts similarities between data points to joint probabilities and tries to minimize the </a:t>
            </a:r>
            <a:r>
              <a:rPr lang="en-US" b="0" i="0" dirty="0" err="1">
                <a:solidFill>
                  <a:srgbClr val="212529"/>
                </a:solidFill>
                <a:effectLst/>
                <a:latin typeface="-apple-system"/>
              </a:rPr>
              <a:t>Kullback-Leibler</a:t>
            </a:r>
            <a:r>
              <a:rPr lang="en-US" b="0" i="0" dirty="0">
                <a:solidFill>
                  <a:srgbClr val="212529"/>
                </a:solidFill>
                <a:effectLst/>
                <a:latin typeface="-apple-system"/>
              </a:rPr>
              <a:t> divergence between the joint probabilities of the low-dimensional embedding and the high-dimensional data.”</a:t>
            </a:r>
          </a:p>
          <a:p>
            <a:r>
              <a:rPr lang="en-US" b="0" i="0" dirty="0">
                <a:solidFill>
                  <a:srgbClr val="212529"/>
                </a:solidFill>
                <a:effectLst/>
                <a:latin typeface="-apple-system"/>
              </a:rPr>
              <a:t>	</a:t>
            </a:r>
            <a:r>
              <a:rPr lang="en-US" b="0" i="0" dirty="0" err="1">
                <a:solidFill>
                  <a:srgbClr val="212529"/>
                </a:solidFill>
                <a:effectLst/>
                <a:latin typeface="-apple-system"/>
              </a:rPr>
              <a:t>SpectralEmbedding</a:t>
            </a:r>
            <a:r>
              <a:rPr lang="en-US" b="0" i="0" dirty="0">
                <a:solidFill>
                  <a:srgbClr val="212529"/>
                </a:solidFill>
                <a:effectLst/>
                <a:latin typeface="-apple-system"/>
              </a:rPr>
              <a:t>: ): From </a:t>
            </a:r>
            <a:r>
              <a:rPr lang="en-US" b="0" i="0" dirty="0" err="1">
                <a:solidFill>
                  <a:srgbClr val="212529"/>
                </a:solidFill>
                <a:effectLst/>
                <a:latin typeface="-apple-system"/>
              </a:rPr>
              <a:t>sklearn</a:t>
            </a:r>
            <a:r>
              <a:rPr lang="en-US" b="0" i="0" dirty="0">
                <a:solidFill>
                  <a:srgbClr val="212529"/>
                </a:solidFill>
                <a:effectLst/>
                <a:latin typeface="-apple-system"/>
              </a:rPr>
              <a:t> docs: “Forms an affinity matrix given by the specified function and applies spectral decomposition to the corresponding graph </a:t>
            </a:r>
            <a:r>
              <a:rPr lang="en-US" b="0" i="0" dirty="0" err="1">
                <a:solidFill>
                  <a:srgbClr val="212529"/>
                </a:solidFill>
                <a:effectLst/>
                <a:latin typeface="-apple-system"/>
              </a:rPr>
              <a:t>laplacian</a:t>
            </a:r>
            <a:r>
              <a:rPr lang="en-US" b="0" i="0" dirty="0">
                <a:solidFill>
                  <a:srgbClr val="212529"/>
                </a:solidFill>
                <a:effectLst/>
                <a:latin typeface="-apple-system"/>
              </a:rPr>
              <a:t>. The resulting transformation is given by the value of the eigenvectors for each data point.”</a:t>
            </a:r>
            <a:endParaRPr lang="en-US" dirty="0"/>
          </a:p>
          <a:p>
            <a:r>
              <a:rPr lang="en-US" dirty="0"/>
              <a:t>	</a:t>
            </a:r>
          </a:p>
          <a:p>
            <a:endParaRPr lang="en-US" dirty="0"/>
          </a:p>
        </p:txBody>
      </p:sp>
    </p:spTree>
    <p:extLst>
      <p:ext uri="{BB962C8B-B14F-4D97-AF65-F5344CB8AC3E}">
        <p14:creationId xmlns:p14="http://schemas.microsoft.com/office/powerpoint/2010/main" val="2244830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Tree>
    <p:extLst>
      <p:ext uri="{BB962C8B-B14F-4D97-AF65-F5344CB8AC3E}">
        <p14:creationId xmlns:p14="http://schemas.microsoft.com/office/powerpoint/2010/main" val="37654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Tree>
    <p:extLst>
      <p:ext uri="{BB962C8B-B14F-4D97-AF65-F5344CB8AC3E}">
        <p14:creationId xmlns:p14="http://schemas.microsoft.com/office/powerpoint/2010/main" val="3950966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Tree>
    <p:extLst>
      <p:ext uri="{BB962C8B-B14F-4D97-AF65-F5344CB8AC3E}">
        <p14:creationId xmlns:p14="http://schemas.microsoft.com/office/powerpoint/2010/main" val="4012485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 photo of gradient descent</a:t>
            </a:r>
          </a:p>
          <a:p>
            <a:endParaRPr lang="en-US" dirty="0"/>
          </a:p>
          <a:p>
            <a:r>
              <a:rPr lang="en-US" dirty="0"/>
              <a:t>***ANY QUESTIONS***</a:t>
            </a:r>
          </a:p>
        </p:txBody>
      </p:sp>
    </p:spTree>
    <p:extLst>
      <p:ext uri="{BB962C8B-B14F-4D97-AF65-F5344CB8AC3E}">
        <p14:creationId xmlns:p14="http://schemas.microsoft.com/office/powerpoint/2010/main" val="1784220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this is timeseries data, it is important that chunks are not shuffled.</a:t>
            </a:r>
          </a:p>
          <a:p>
            <a:endParaRPr lang="en-US" dirty="0"/>
          </a:p>
          <a:p>
            <a:r>
              <a:rPr lang="en-US" dirty="0"/>
              <a:t>***Any Questions***</a:t>
            </a:r>
          </a:p>
        </p:txBody>
      </p:sp>
    </p:spTree>
    <p:extLst>
      <p:ext uri="{BB962C8B-B14F-4D97-AF65-F5344CB8AC3E}">
        <p14:creationId xmlns:p14="http://schemas.microsoft.com/office/powerpoint/2010/main" val="265659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4281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Tree>
    <p:extLst>
      <p:ext uri="{BB962C8B-B14F-4D97-AF65-F5344CB8AC3E}">
        <p14:creationId xmlns:p14="http://schemas.microsoft.com/office/powerpoint/2010/main" val="3056792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title notation</a:t>
            </a:r>
          </a:p>
          <a:p>
            <a:endParaRPr lang="en-US" dirty="0"/>
          </a:p>
          <a:p>
            <a:endParaRPr lang="en-US" dirty="0"/>
          </a:p>
          <a:p>
            <a:r>
              <a:rPr lang="en-US" dirty="0"/>
              <a:t>Remind:</a:t>
            </a:r>
          </a:p>
          <a:p>
            <a:endParaRPr lang="en-US" dirty="0"/>
          </a:p>
          <a:p>
            <a:r>
              <a:rPr lang="en-US" dirty="0"/>
              <a:t>Training on training data</a:t>
            </a:r>
          </a:p>
          <a:p>
            <a:r>
              <a:rPr lang="en-US" dirty="0"/>
              <a:t>Validation results on left side, test results on right side (brand new data)</a:t>
            </a:r>
          </a:p>
        </p:txBody>
      </p:sp>
    </p:spTree>
    <p:extLst>
      <p:ext uri="{BB962C8B-B14F-4D97-AF65-F5344CB8AC3E}">
        <p14:creationId xmlns:p14="http://schemas.microsoft.com/office/powerpoint/2010/main" val="3192053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53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Tree>
    <p:extLst>
      <p:ext uri="{BB962C8B-B14F-4D97-AF65-F5344CB8AC3E}">
        <p14:creationId xmlns:p14="http://schemas.microsoft.com/office/powerpoint/2010/main" val="3180052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simpler models where we can model changes in the data center</a:t>
            </a:r>
          </a:p>
          <a:p>
            <a:endParaRPr lang="en-US" dirty="0"/>
          </a:p>
          <a:p>
            <a:r>
              <a:rPr lang="en-US" dirty="0"/>
              <a:t>We did not try other inputs because the data center has been running at full capacity starting since COVID. HVAC system to flush out virus</a:t>
            </a:r>
          </a:p>
        </p:txBody>
      </p:sp>
    </p:spTree>
    <p:extLst>
      <p:ext uri="{BB962C8B-B14F-4D97-AF65-F5344CB8AC3E}">
        <p14:creationId xmlns:p14="http://schemas.microsoft.com/office/powerpoint/2010/main" val="3549056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Langley Transformation Initiative (funded)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LaRC Integrated Operations Center (Make decisions for maintenance based on data)</a:t>
            </a:r>
          </a:p>
          <a:p>
            <a:endParaRPr lang="en-US" dirty="0"/>
          </a:p>
        </p:txBody>
      </p:sp>
    </p:spTree>
    <p:extLst>
      <p:ext uri="{BB962C8B-B14F-4D97-AF65-F5344CB8AC3E}">
        <p14:creationId xmlns:p14="http://schemas.microsoft.com/office/powerpoint/2010/main" val="3428832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435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73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Tree>
    <p:extLst>
      <p:ext uri="{BB962C8B-B14F-4D97-AF65-F5344CB8AC3E}">
        <p14:creationId xmlns:p14="http://schemas.microsoft.com/office/powerpoint/2010/main" val="54328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Tree>
    <p:extLst>
      <p:ext uri="{BB962C8B-B14F-4D97-AF65-F5344CB8AC3E}">
        <p14:creationId xmlns:p14="http://schemas.microsoft.com/office/powerpoint/2010/main" val="2003380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year</a:t>
            </a:r>
          </a:p>
          <a:p>
            <a:endParaRPr lang="en-US" dirty="0"/>
          </a:p>
          <a:p>
            <a:r>
              <a:rPr lang="en-US" dirty="0"/>
              <a:t>Month – October 2022</a:t>
            </a:r>
          </a:p>
          <a:p>
            <a:r>
              <a:rPr lang="en-US" dirty="0"/>
              <a:t>Day - August 28</a:t>
            </a:r>
            <a:r>
              <a:rPr lang="en-US" baseline="30000" dirty="0"/>
              <a:t>th</a:t>
            </a:r>
            <a:r>
              <a:rPr lang="en-US" dirty="0"/>
              <a:t> 2022</a:t>
            </a:r>
          </a:p>
          <a:p>
            <a:endParaRPr lang="en-US" dirty="0"/>
          </a:p>
          <a:p>
            <a:r>
              <a:rPr lang="en-US" dirty="0"/>
              <a:t>Data center consolidation:</a:t>
            </a:r>
          </a:p>
          <a:p>
            <a:r>
              <a:rPr lang="en-US" dirty="0"/>
              <a:t>Modeling the PUE can help us figure out which aging and inefficient data center infrastructure to phase out in favor of new more efficient infrastructure. </a:t>
            </a:r>
          </a:p>
        </p:txBody>
      </p:sp>
    </p:spTree>
    <p:extLst>
      <p:ext uri="{BB962C8B-B14F-4D97-AF65-F5344CB8AC3E}">
        <p14:creationId xmlns:p14="http://schemas.microsoft.com/office/powerpoint/2010/main" val="3388267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started collecting data from August the 1</a:t>
            </a:r>
            <a:r>
              <a:rPr lang="en-US" baseline="30000" dirty="0"/>
              <a:t>st</a:t>
            </a:r>
            <a:r>
              <a:rPr lang="en-US" dirty="0"/>
              <a:t> 2022… </a:t>
            </a:r>
          </a:p>
          <a:p>
            <a:endParaRPr lang="en-US" dirty="0"/>
          </a:p>
          <a:p>
            <a:r>
              <a:rPr lang="en-US" dirty="0"/>
              <a:t>Dewpoint in degrees Celsius</a:t>
            </a:r>
          </a:p>
          <a:p>
            <a:endParaRPr lang="en-US" dirty="0"/>
          </a:p>
          <a:p>
            <a:r>
              <a:rPr lang="en-US" dirty="0"/>
              <a:t>Danny Morris moved thermal tiles</a:t>
            </a:r>
          </a:p>
          <a:p>
            <a:endParaRPr lang="en-US" dirty="0"/>
          </a:p>
          <a:p>
            <a:r>
              <a:rPr lang="en-US" dirty="0"/>
              <a:t>IT load</a:t>
            </a:r>
          </a:p>
          <a:p>
            <a:endParaRPr lang="en-US" dirty="0"/>
          </a:p>
          <a:p>
            <a:r>
              <a:rPr lang="en-US" dirty="0"/>
              <a:t>**ANY QUESTIONS**</a:t>
            </a:r>
          </a:p>
        </p:txBody>
      </p:sp>
    </p:spTree>
    <p:extLst>
      <p:ext uri="{BB962C8B-B14F-4D97-AF65-F5344CB8AC3E}">
        <p14:creationId xmlns:p14="http://schemas.microsoft.com/office/powerpoint/2010/main" val="2175290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002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use LAFB weather data and not PI data because we wanted this to be extensible to other NASA centers. Many NASA centers are attached to an air force base. </a:t>
            </a:r>
          </a:p>
        </p:txBody>
      </p:sp>
    </p:spTree>
    <p:extLst>
      <p:ext uri="{BB962C8B-B14F-4D97-AF65-F5344CB8AC3E}">
        <p14:creationId xmlns:p14="http://schemas.microsoft.com/office/powerpoint/2010/main" val="4141333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B7B14-748A-8042-9AC8-BC7DB271D648}"/>
              </a:ext>
            </a:extLst>
          </p:cNvPr>
          <p:cNvSpPr>
            <a:spLocks noGrp="1"/>
          </p:cNvSpPr>
          <p:nvPr>
            <p:ph type="title"/>
          </p:nvPr>
        </p:nvSpPr>
        <p:spPr>
          <a:xfrm>
            <a:off x="1154954" y="767698"/>
            <a:ext cx="9593192" cy="728480"/>
          </a:xfrm>
        </p:spPr>
        <p:txBody>
          <a:bodyPr/>
          <a:lstStyle>
            <a:lvl1pPr>
              <a:defRPr b="1"/>
            </a:lvl1pPr>
          </a:lstStyle>
          <a:p>
            <a:r>
              <a:rPr lang="en-US"/>
              <a:t>Click to edit Master title style</a:t>
            </a:r>
          </a:p>
        </p:txBody>
      </p:sp>
      <p:sp>
        <p:nvSpPr>
          <p:cNvPr id="3" name="Date Placeholder 2">
            <a:extLst>
              <a:ext uri="{FF2B5EF4-FFF2-40B4-BE49-F238E27FC236}">
                <a16:creationId xmlns:a16="http://schemas.microsoft.com/office/drawing/2014/main" id="{F54DA931-7B7D-A14A-8D02-350C72CFC730}"/>
              </a:ext>
            </a:extLst>
          </p:cNvPr>
          <p:cNvSpPr>
            <a:spLocks noGrp="1"/>
          </p:cNvSpPr>
          <p:nvPr>
            <p:ph type="dt" sz="half" idx="10"/>
          </p:nvPr>
        </p:nvSpPr>
        <p:spPr/>
        <p:txBody>
          <a:bodyPr/>
          <a:lstStyle/>
          <a:p>
            <a:fld id="{C2C89077-81C9-4204-BF1A-78EA1A23A437}" type="datetime1">
              <a:rPr lang="en-US" smtClean="0"/>
              <a:t>1/13/2024</a:t>
            </a:fld>
            <a:endParaRPr lang="en-US"/>
          </a:p>
        </p:txBody>
      </p:sp>
      <p:sp>
        <p:nvSpPr>
          <p:cNvPr id="6" name="Text Placeholder 5">
            <a:extLst>
              <a:ext uri="{FF2B5EF4-FFF2-40B4-BE49-F238E27FC236}">
                <a16:creationId xmlns:a16="http://schemas.microsoft.com/office/drawing/2014/main" id="{1F535194-992E-784C-B3A2-BD17872FDF99}"/>
              </a:ext>
            </a:extLst>
          </p:cNvPr>
          <p:cNvSpPr>
            <a:spLocks noGrp="1"/>
          </p:cNvSpPr>
          <p:nvPr>
            <p:ph type="body" sz="quarter" idx="12"/>
          </p:nvPr>
        </p:nvSpPr>
        <p:spPr>
          <a:xfrm>
            <a:off x="518160" y="1991042"/>
            <a:ext cx="11123377" cy="4099259"/>
          </a:xfrm>
        </p:spPr>
        <p:txBody>
          <a:bodyPr/>
          <a:lstStyle>
            <a:lvl1pPr>
              <a:buClr>
                <a:srgbClr val="0B3D91"/>
              </a:buClr>
              <a:defRPr>
                <a:solidFill>
                  <a:srgbClr val="0B3D91"/>
                </a:solidFill>
              </a:defRPr>
            </a:lvl1pPr>
            <a:lvl2pPr marL="690563" indent="-233363">
              <a:buClr>
                <a:srgbClr val="0B3D91"/>
              </a:buClr>
              <a:buFont typeface="Segoe UI Symbol" panose="020B0502040204020203" pitchFamily="34" charset="0"/>
              <a:buChar char="⎯"/>
              <a:tabLst/>
              <a:defRPr>
                <a:solidFill>
                  <a:srgbClr val="0B3D91"/>
                </a:solidFill>
              </a:defRPr>
            </a:lvl2pPr>
            <a:lvl3pPr>
              <a:buClr>
                <a:srgbClr val="0B3D91"/>
              </a:buClr>
              <a:defRPr>
                <a:solidFill>
                  <a:srgbClr val="0B3D91"/>
                </a:solidFill>
              </a:defRPr>
            </a:lvl3pPr>
            <a:lvl4pPr marL="1492250" indent="-120650">
              <a:buClr>
                <a:srgbClr val="0B3D91"/>
              </a:buClr>
              <a:tabLst/>
              <a:defRPr>
                <a:solidFill>
                  <a:srgbClr val="0B3D91"/>
                </a:solidFill>
              </a:defRPr>
            </a:lvl4pPr>
            <a:lvl5pPr marL="1949450" indent="-120650">
              <a:buClr>
                <a:srgbClr val="0B3D91"/>
              </a:buClr>
              <a:tabLst/>
              <a:defRPr>
                <a:solidFill>
                  <a:srgbClr val="0B3D9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01547666-B093-4D4E-A75C-7E646291D526}"/>
              </a:ext>
            </a:extLst>
          </p:cNvPr>
          <p:cNvSpPr>
            <a:spLocks noGrp="1"/>
          </p:cNvSpPr>
          <p:nvPr>
            <p:ph type="sldNum" sz="quarter" idx="11"/>
          </p:nvPr>
        </p:nvSpPr>
        <p:spPr/>
        <p:txBody>
          <a:bodyPr/>
          <a:lstStyle>
            <a:lvl1pPr>
              <a:defRPr>
                <a:solidFill>
                  <a:schemeClr val="bg1"/>
                </a:solidFill>
              </a:defRPr>
            </a:lvl1pPr>
          </a:lstStyle>
          <a:p>
            <a:fld id="{1CCDC5FD-33A1-A44F-B679-CC7E1CCB63BA}" type="slidenum">
              <a:rPr lang="en-US" smtClean="0"/>
              <a:pPr/>
              <a:t>‹#›</a:t>
            </a:fld>
            <a:endParaRPr lang="en-US"/>
          </a:p>
        </p:txBody>
      </p:sp>
    </p:spTree>
    <p:extLst>
      <p:ext uri="{BB962C8B-B14F-4D97-AF65-F5344CB8AC3E}">
        <p14:creationId xmlns:p14="http://schemas.microsoft.com/office/powerpoint/2010/main" val="1799157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289270-BBD9-C84C-B60C-2E449DBAEDE3}"/>
              </a:ext>
            </a:extLst>
          </p:cNvPr>
          <p:cNvSpPr/>
          <p:nvPr userDrawn="1"/>
        </p:nvSpPr>
        <p:spPr>
          <a:xfrm>
            <a:off x="521629" y="158794"/>
            <a:ext cx="11148742" cy="1619795"/>
          </a:xfrm>
          <a:prstGeom prst="rect">
            <a:avLst/>
          </a:prstGeom>
          <a:solidFill>
            <a:srgbClr val="0B3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635B6041-5549-5246-B3B2-E2687CCA0C2C}"/>
              </a:ext>
            </a:extLst>
          </p:cNvPr>
          <p:cNvSpPr>
            <a:spLocks noGrp="1"/>
          </p:cNvSpPr>
          <p:nvPr>
            <p:ph type="title"/>
          </p:nvPr>
        </p:nvSpPr>
        <p:spPr bwMode="gray">
          <a:xfrm>
            <a:off x="1154954" y="767698"/>
            <a:ext cx="8761413" cy="728480"/>
          </a:xfrm>
          <a:prstGeom prst="rect">
            <a:avLst/>
          </a:prstGeom>
        </p:spPr>
        <p:txBody>
          <a:bodyPr vert="horz" lIns="91440" tIns="45720" rIns="91440" bIns="45720" rtlCol="0" anchor="ctr">
            <a:noAutofit/>
          </a:bodyPr>
          <a:lstStyle/>
          <a:p>
            <a:r>
              <a:rPr lang="en-US" dirty="0"/>
              <a:t>Click to edit Master title style</a:t>
            </a:r>
          </a:p>
        </p:txBody>
      </p:sp>
      <p:sp>
        <p:nvSpPr>
          <p:cNvPr id="9" name="Text Placeholder 2">
            <a:extLst>
              <a:ext uri="{FF2B5EF4-FFF2-40B4-BE49-F238E27FC236}">
                <a16:creationId xmlns:a16="http://schemas.microsoft.com/office/drawing/2014/main" id="{B5D16080-9219-CE4D-8552-17E4498AE594}"/>
              </a:ext>
            </a:extLst>
          </p:cNvPr>
          <p:cNvSpPr>
            <a:spLocks noGrp="1"/>
          </p:cNvSpPr>
          <p:nvPr>
            <p:ph idx="1"/>
          </p:nvPr>
        </p:nvSpPr>
        <p:spPr>
          <a:xfrm>
            <a:off x="521629" y="1944304"/>
            <a:ext cx="11148741" cy="4038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3">
            <a:extLst>
              <a:ext uri="{FF2B5EF4-FFF2-40B4-BE49-F238E27FC236}">
                <a16:creationId xmlns:a16="http://schemas.microsoft.com/office/drawing/2014/main" id="{1A048639-A10B-BF4F-80A0-FCC6E1738911}"/>
              </a:ext>
            </a:extLst>
          </p:cNvPr>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0" i="0">
                <a:solidFill>
                  <a:schemeClr val="tx1"/>
                </a:solidFill>
              </a:defRPr>
            </a:lvl1pPr>
          </a:lstStyle>
          <a:p>
            <a:fld id="{4861F12E-B50A-4219-BE01-07A9D373A708}" type="datetime1">
              <a:rPr lang="en-US" smtClean="0"/>
              <a:t>1/13/2024</a:t>
            </a:fld>
            <a:endParaRPr lang="en-US"/>
          </a:p>
        </p:txBody>
      </p:sp>
      <p:sp>
        <p:nvSpPr>
          <p:cNvPr id="12" name="Slide Number Placeholder 5">
            <a:extLst>
              <a:ext uri="{FF2B5EF4-FFF2-40B4-BE49-F238E27FC236}">
                <a16:creationId xmlns:a16="http://schemas.microsoft.com/office/drawing/2014/main" id="{36C85818-D9B6-A749-A5A6-795539A7C560}"/>
              </a:ext>
            </a:extLst>
          </p:cNvPr>
          <p:cNvSpPr>
            <a:spLocks noGrp="1"/>
          </p:cNvSpPr>
          <p:nvPr>
            <p:ph type="sldNum" sz="quarter" idx="4"/>
          </p:nvPr>
        </p:nvSpPr>
        <p:spPr bwMode="gray">
          <a:xfrm>
            <a:off x="10748146" y="197784"/>
            <a:ext cx="838199" cy="471969"/>
          </a:xfrm>
          <a:prstGeom prst="rect">
            <a:avLst/>
          </a:prstGeom>
        </p:spPr>
        <p:txBody>
          <a:bodyPr vert="horz" lIns="91440" tIns="45720" rIns="91440" bIns="45720" rtlCol="0" anchor="b"/>
          <a:lstStyle>
            <a:lvl1pPr algn="ctr">
              <a:defRPr sz="2000" b="0" i="0">
                <a:solidFill>
                  <a:schemeClr val="bg1"/>
                </a:solidFill>
              </a:defRPr>
            </a:lvl1pPr>
          </a:lstStyle>
          <a:p>
            <a:fld id="{1CCDC5FD-33A1-A44F-B679-CC7E1CCB63BA}" type="slidenum">
              <a:rPr lang="en-US" smtClean="0"/>
              <a:pPr/>
              <a:t>‹#›</a:t>
            </a:fld>
            <a:endParaRPr lang="en-US"/>
          </a:p>
        </p:txBody>
      </p:sp>
      <p:pic>
        <p:nvPicPr>
          <p:cNvPr id="13" name="47DEBBAC-4EE4-4D27-BFEF-DADBDE663E9C" descr="FB3CE6CE-9D64-4719-B9C5-88289B1178D5@larc">
            <a:extLst>
              <a:ext uri="{FF2B5EF4-FFF2-40B4-BE49-F238E27FC236}">
                <a16:creationId xmlns:a16="http://schemas.microsoft.com/office/drawing/2014/main" id="{5B741FB0-FAA6-154C-9972-49D4D67903B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5335" y="218104"/>
            <a:ext cx="38100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0713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169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C074EC6A-8126-5440-A026-6093456C8793}"/>
              </a:ext>
            </a:extLst>
          </p:cNvPr>
          <p:cNvSpPr/>
          <p:nvPr userDrawn="1"/>
        </p:nvSpPr>
        <p:spPr>
          <a:xfrm>
            <a:off x="521629" y="158794"/>
            <a:ext cx="11148742" cy="1619795"/>
          </a:xfrm>
          <a:prstGeom prst="rect">
            <a:avLst/>
          </a:prstGeom>
          <a:solidFill>
            <a:srgbClr val="0B3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1">
            <a:extLst>
              <a:ext uri="{FF2B5EF4-FFF2-40B4-BE49-F238E27FC236}">
                <a16:creationId xmlns:a16="http://schemas.microsoft.com/office/drawing/2014/main" id="{7E5EEBCF-CC65-9C4A-A066-0F2BF587873D}"/>
              </a:ext>
            </a:extLst>
          </p:cNvPr>
          <p:cNvSpPr>
            <a:spLocks noGrp="1"/>
          </p:cNvSpPr>
          <p:nvPr>
            <p:ph type="title"/>
          </p:nvPr>
        </p:nvSpPr>
        <p:spPr bwMode="gray">
          <a:xfrm>
            <a:off x="1154954" y="767698"/>
            <a:ext cx="8761413" cy="728480"/>
          </a:xfrm>
          <a:prstGeom prst="rect">
            <a:avLst/>
          </a:prstGeom>
        </p:spPr>
        <p:txBody>
          <a:bodyPr vert="horz" lIns="91440" tIns="45720" rIns="91440" bIns="45720" rtlCol="0" anchor="ctr">
            <a:noAutofit/>
          </a:bodyPr>
          <a:lstStyle/>
          <a:p>
            <a:r>
              <a:rPr lang="en-US" dirty="0"/>
              <a:t>Click to edit Master title style</a:t>
            </a:r>
          </a:p>
        </p:txBody>
      </p:sp>
      <p:sp>
        <p:nvSpPr>
          <p:cNvPr id="10" name="Date Placeholder 3">
            <a:extLst>
              <a:ext uri="{FF2B5EF4-FFF2-40B4-BE49-F238E27FC236}">
                <a16:creationId xmlns:a16="http://schemas.microsoft.com/office/drawing/2014/main" id="{0397A7C2-38DE-204F-9CC9-F38ED9457442}"/>
              </a:ext>
            </a:extLst>
          </p:cNvPr>
          <p:cNvSpPr>
            <a:spLocks noGrp="1"/>
          </p:cNvSpPr>
          <p:nvPr>
            <p:ph type="dt" sz="half" idx="10"/>
          </p:nvPr>
        </p:nvSpPr>
        <p:spPr>
          <a:xfrm>
            <a:off x="10650938" y="6394407"/>
            <a:ext cx="990599" cy="304799"/>
          </a:xfrm>
          <a:prstGeom prst="rect">
            <a:avLst/>
          </a:prstGeom>
        </p:spPr>
        <p:txBody>
          <a:bodyPr vert="horz" lIns="91440" tIns="45720" rIns="91440" bIns="45720" rtlCol="0" anchor="ctr"/>
          <a:lstStyle>
            <a:lvl1pPr algn="r">
              <a:defRPr sz="1000" b="0" i="0">
                <a:solidFill>
                  <a:schemeClr val="tx1"/>
                </a:solidFill>
              </a:defRPr>
            </a:lvl1pPr>
          </a:lstStyle>
          <a:p>
            <a:fld id="{8C6A8895-3EEC-4B83-8DFB-B4C332BF627E}" type="datetime1">
              <a:rPr lang="en-US" smtClean="0"/>
              <a:t>1/13/2024</a:t>
            </a:fld>
            <a:endParaRPr lang="en-US"/>
          </a:p>
        </p:txBody>
      </p:sp>
      <p:sp>
        <p:nvSpPr>
          <p:cNvPr id="11" name="Slide Number Placeholder 5">
            <a:extLst>
              <a:ext uri="{FF2B5EF4-FFF2-40B4-BE49-F238E27FC236}">
                <a16:creationId xmlns:a16="http://schemas.microsoft.com/office/drawing/2014/main" id="{C2258E56-CB90-1941-B147-3942C0163CFA}"/>
              </a:ext>
            </a:extLst>
          </p:cNvPr>
          <p:cNvSpPr>
            <a:spLocks noGrp="1"/>
          </p:cNvSpPr>
          <p:nvPr>
            <p:ph type="sldNum" sz="quarter" idx="4"/>
          </p:nvPr>
        </p:nvSpPr>
        <p:spPr bwMode="gray">
          <a:xfrm>
            <a:off x="10748146" y="197784"/>
            <a:ext cx="838199" cy="471969"/>
          </a:xfrm>
          <a:prstGeom prst="rect">
            <a:avLst/>
          </a:prstGeom>
        </p:spPr>
        <p:txBody>
          <a:bodyPr vert="horz" lIns="91440" tIns="45720" rIns="91440" bIns="45720" rtlCol="0" anchor="b"/>
          <a:lstStyle>
            <a:lvl1pPr algn="ctr">
              <a:defRPr sz="2000" b="0" i="0">
                <a:solidFill>
                  <a:schemeClr val="bg1"/>
                </a:solidFill>
              </a:defRPr>
            </a:lvl1pPr>
          </a:lstStyle>
          <a:p>
            <a:fld id="{1CCDC5FD-33A1-A44F-B679-CC7E1CCB63BA}" type="slidenum">
              <a:rPr lang="en-US" smtClean="0"/>
              <a:pPr/>
              <a:t>‹#›</a:t>
            </a:fld>
            <a:endParaRPr lang="en-US"/>
          </a:p>
        </p:txBody>
      </p:sp>
      <p:pic>
        <p:nvPicPr>
          <p:cNvPr id="12" name="47DEBBAC-4EE4-4D27-BFEF-DADBDE663E9C" descr="FB3CE6CE-9D64-4719-B9C5-88289B1178D5@larc">
            <a:extLst>
              <a:ext uri="{FF2B5EF4-FFF2-40B4-BE49-F238E27FC236}">
                <a16:creationId xmlns:a16="http://schemas.microsoft.com/office/drawing/2014/main" id="{07486769-E4E1-4146-BCC7-ADCFF3484B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85335" y="218104"/>
            <a:ext cx="38100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94286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760EF00-AADA-5A46-993C-D789DE0B6968}"/>
              </a:ext>
            </a:extLst>
          </p:cNvPr>
          <p:cNvSpPr/>
          <p:nvPr userDrawn="1"/>
        </p:nvSpPr>
        <p:spPr>
          <a:xfrm>
            <a:off x="521629" y="158794"/>
            <a:ext cx="11148742" cy="1619795"/>
          </a:xfrm>
          <a:prstGeom prst="rect">
            <a:avLst/>
          </a:prstGeom>
          <a:solidFill>
            <a:srgbClr val="0B3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bwMode="gray">
          <a:xfrm>
            <a:off x="1154954" y="767698"/>
            <a:ext cx="9593192" cy="7284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21629" y="1981200"/>
            <a:ext cx="11148741" cy="4038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0" i="0">
                <a:solidFill>
                  <a:schemeClr val="tx1"/>
                </a:solidFill>
              </a:defRPr>
            </a:lvl1pPr>
          </a:lstStyle>
          <a:p>
            <a:fld id="{52D0E402-3E6B-438A-ABEA-CFA145FA2E74}" type="datetime1">
              <a:rPr lang="en-US" smtClean="0"/>
              <a:t>1/13/2024</a:t>
            </a:fld>
            <a:endParaRPr lang="en-US"/>
          </a:p>
        </p:txBody>
      </p:sp>
      <p:sp>
        <p:nvSpPr>
          <p:cNvPr id="6" name="Slide Number Placeholder 5"/>
          <p:cNvSpPr>
            <a:spLocks noGrp="1"/>
          </p:cNvSpPr>
          <p:nvPr>
            <p:ph type="sldNum" sz="quarter" idx="4"/>
          </p:nvPr>
        </p:nvSpPr>
        <p:spPr bwMode="gray">
          <a:xfrm>
            <a:off x="10748146" y="197784"/>
            <a:ext cx="838199" cy="471969"/>
          </a:xfrm>
          <a:prstGeom prst="rect">
            <a:avLst/>
          </a:prstGeom>
        </p:spPr>
        <p:txBody>
          <a:bodyPr vert="horz" lIns="91440" tIns="45720" rIns="91440" bIns="45720" rtlCol="0" anchor="b"/>
          <a:lstStyle>
            <a:lvl1pPr algn="ctr">
              <a:defRPr sz="2000" b="0" i="0">
                <a:solidFill>
                  <a:schemeClr val="bg1"/>
                </a:solidFill>
              </a:defRPr>
            </a:lvl1pPr>
          </a:lstStyle>
          <a:p>
            <a:fld id="{1CCDC5FD-33A1-A44F-B679-CC7E1CCB63BA}" type="slidenum">
              <a:rPr lang="en-US" smtClean="0"/>
              <a:pPr/>
              <a:t>‹#›</a:t>
            </a:fld>
            <a:endParaRPr lang="en-US"/>
          </a:p>
        </p:txBody>
      </p:sp>
      <p:pic>
        <p:nvPicPr>
          <p:cNvPr id="25" name="47DEBBAC-4EE4-4D27-BFEF-DADBDE663E9C" descr="FB3CE6CE-9D64-4719-B9C5-88289B1178D5@larc">
            <a:extLst>
              <a:ext uri="{FF2B5EF4-FFF2-40B4-BE49-F238E27FC236}">
                <a16:creationId xmlns:a16="http://schemas.microsoft.com/office/drawing/2014/main" id="{672753BD-D22A-C142-8C61-76770E9415FF}"/>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85335" y="218104"/>
            <a:ext cx="38100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1313127"/>
      </p:ext>
    </p:extLst>
  </p:cSld>
  <p:clrMap bg1="lt1" tx1="dk1" bg2="lt2" tx2="dk2" accent1="accent1" accent2="accent2" accent3="accent3" accent4="accent4" accent5="accent5" accent6="accent6" hlink="hlink" folHlink="folHlink"/>
  <p:sldLayoutIdLst>
    <p:sldLayoutId id="2147483755" r:id="rId1"/>
    <p:sldLayoutId id="2147483752" r:id="rId2"/>
    <p:sldLayoutId id="2147483753" r:id="rId3"/>
    <p:sldLayoutId id="2147483754" r:id="rId4"/>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93688" indent="-293688" algn="l" defTabSz="457200" rtl="0" eaLnBrk="1" latinLnBrk="0" hangingPunct="1">
        <a:spcBef>
          <a:spcPts val="1000"/>
        </a:spcBef>
        <a:spcAft>
          <a:spcPts val="0"/>
        </a:spcAft>
        <a:buClr>
          <a:srgbClr val="414E55"/>
        </a:buClr>
        <a:buSzPct val="80000"/>
        <a:buFont typeface="Wingdings 3" charset="2"/>
        <a:buChar char=""/>
        <a:tabLst/>
        <a:defRPr sz="1800" b="1" i="0" kern="1200">
          <a:solidFill>
            <a:srgbClr val="414E55"/>
          </a:solidFill>
          <a:latin typeface="+mn-lt"/>
          <a:ea typeface="+mn-ea"/>
          <a:cs typeface="+mn-cs"/>
        </a:defRPr>
      </a:lvl1pPr>
      <a:lvl2pPr marL="690563" indent="-233363" algn="l" defTabSz="457200" rtl="0" eaLnBrk="1" latinLnBrk="0" hangingPunct="1">
        <a:spcBef>
          <a:spcPts val="1000"/>
        </a:spcBef>
        <a:spcAft>
          <a:spcPts val="0"/>
        </a:spcAft>
        <a:buClr>
          <a:srgbClr val="414E55"/>
        </a:buClr>
        <a:buSzPct val="100000"/>
        <a:buFont typeface="Monaco" pitchFamily="2" charset="77"/>
        <a:buChar char="⎻"/>
        <a:tabLst/>
        <a:defRPr sz="1600" b="0" i="0" kern="1200">
          <a:solidFill>
            <a:srgbClr val="414E55"/>
          </a:solidFill>
          <a:latin typeface="+mn-lt"/>
          <a:ea typeface="+mn-ea"/>
          <a:cs typeface="+mn-cs"/>
        </a:defRPr>
      </a:lvl2pPr>
      <a:lvl3pPr marL="1085850" indent="-152400" algn="l" defTabSz="457200" rtl="0" eaLnBrk="1" latinLnBrk="0" hangingPunct="1">
        <a:spcBef>
          <a:spcPts val="1000"/>
        </a:spcBef>
        <a:spcAft>
          <a:spcPts val="0"/>
        </a:spcAft>
        <a:buClr>
          <a:srgbClr val="414E55"/>
        </a:buClr>
        <a:buSzPct val="100000"/>
        <a:buFont typeface="Wingdings" pitchFamily="2" charset="2"/>
        <a:buChar char="§"/>
        <a:tabLst/>
        <a:defRPr sz="1400" b="0" i="0" kern="1200">
          <a:solidFill>
            <a:srgbClr val="414E55"/>
          </a:solidFill>
          <a:latin typeface="+mn-lt"/>
          <a:ea typeface="+mn-ea"/>
          <a:cs typeface="+mn-cs"/>
        </a:defRPr>
      </a:lvl3pPr>
      <a:lvl4pPr marL="1543050" indent="-171450" algn="l" defTabSz="457200" rtl="0" eaLnBrk="1" latinLnBrk="0" hangingPunct="1">
        <a:spcBef>
          <a:spcPts val="1000"/>
        </a:spcBef>
        <a:spcAft>
          <a:spcPts val="0"/>
        </a:spcAft>
        <a:buClr>
          <a:srgbClr val="414E55"/>
        </a:buClr>
        <a:buSzPct val="100000"/>
        <a:buFont typeface="Arial" panose="020B0604020202020204" pitchFamily="34" charset="0"/>
        <a:buChar char="•"/>
        <a:tabLst/>
        <a:defRPr sz="1200" b="0" i="0" kern="1200">
          <a:solidFill>
            <a:srgbClr val="414E55"/>
          </a:solidFill>
          <a:latin typeface="+mn-lt"/>
          <a:ea typeface="+mn-ea"/>
          <a:cs typeface="+mn-cs"/>
        </a:defRPr>
      </a:lvl4pPr>
      <a:lvl5pPr marL="2062163" indent="-233363" algn="l" defTabSz="457200" rtl="0" eaLnBrk="1" latinLnBrk="0" hangingPunct="1">
        <a:spcBef>
          <a:spcPts val="1000"/>
        </a:spcBef>
        <a:spcAft>
          <a:spcPts val="0"/>
        </a:spcAft>
        <a:buClr>
          <a:srgbClr val="414E55"/>
        </a:buClr>
        <a:buSzPct val="80000"/>
        <a:buFont typeface="Courier New" panose="02070309020205020404" pitchFamily="49" charset="0"/>
        <a:buChar char="o"/>
        <a:tabLst/>
        <a:defRPr sz="1200" b="0" i="0" kern="1200">
          <a:solidFill>
            <a:srgbClr val="414E55"/>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aviationweather.gov/data/api/"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A4_2E31D2E4.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99samb@gmail.com"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hyperlink" Target="https://www.linkedin.com/in/samuelbriggs31" TargetMode="External"/><Relationship Id="rId4" Type="http://schemas.openxmlformats.org/officeDocument/2006/relationships/hyperlink" Target="mailto:briggs3@uw.edu"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FB304BF-DFC0-344F-986F-483085EFF2A7}"/>
              </a:ext>
            </a:extLst>
          </p:cNvPr>
          <p:cNvSpPr/>
          <p:nvPr/>
        </p:nvSpPr>
        <p:spPr>
          <a:xfrm>
            <a:off x="0" y="-181"/>
            <a:ext cx="4739266" cy="4494122"/>
          </a:xfrm>
          <a:prstGeom prst="rect">
            <a:avLst/>
          </a:prstGeom>
          <a:solidFill>
            <a:srgbClr val="0B3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5096DB1-EC48-EE4A-932D-7420770B7CD5}"/>
              </a:ext>
            </a:extLst>
          </p:cNvPr>
          <p:cNvSpPr/>
          <p:nvPr/>
        </p:nvSpPr>
        <p:spPr>
          <a:xfrm>
            <a:off x="3679902" y="5876693"/>
            <a:ext cx="8512096" cy="981307"/>
          </a:xfrm>
          <a:prstGeom prst="rect">
            <a:avLst/>
          </a:prstGeom>
          <a:solidFill>
            <a:srgbClr val="0B3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7329B9F7-D4CE-7941-8263-E9615E975762}"/>
              </a:ext>
            </a:extLst>
          </p:cNvPr>
          <p:cNvGrpSpPr/>
          <p:nvPr/>
        </p:nvGrpSpPr>
        <p:grpSpPr>
          <a:xfrm>
            <a:off x="0" y="0"/>
            <a:ext cx="4739268" cy="6858000"/>
            <a:chOff x="645507" y="1408363"/>
            <a:chExt cx="2878003" cy="4211388"/>
          </a:xfrm>
        </p:grpSpPr>
        <p:sp>
          <p:nvSpPr>
            <p:cNvPr id="19" name="Rectangle 1">
              <a:extLst>
                <a:ext uri="{FF2B5EF4-FFF2-40B4-BE49-F238E27FC236}">
                  <a16:creationId xmlns:a16="http://schemas.microsoft.com/office/drawing/2014/main" id="{F8C2E066-DC0F-2549-816C-955593D0784D}"/>
                </a:ext>
              </a:extLst>
            </p:cNvPr>
            <p:cNvSpPr/>
            <p:nvPr/>
          </p:nvSpPr>
          <p:spPr>
            <a:xfrm>
              <a:off x="645508" y="1939637"/>
              <a:ext cx="2878002" cy="3680114"/>
            </a:xfrm>
            <a:custGeom>
              <a:avLst/>
              <a:gdLst>
                <a:gd name="connsiteX0" fmla="*/ 0 w 2878002"/>
                <a:gd name="connsiteY0" fmla="*/ 0 h 3785299"/>
                <a:gd name="connsiteX1" fmla="*/ 2878002 w 2878002"/>
                <a:gd name="connsiteY1" fmla="*/ 0 h 3785299"/>
                <a:gd name="connsiteX2" fmla="*/ 2878002 w 2878002"/>
                <a:gd name="connsiteY2" fmla="*/ 3785299 h 3785299"/>
                <a:gd name="connsiteX3" fmla="*/ 0 w 2878002"/>
                <a:gd name="connsiteY3" fmla="*/ 3785299 h 3785299"/>
                <a:gd name="connsiteX4" fmla="*/ 0 w 2878002"/>
                <a:gd name="connsiteY4" fmla="*/ 0 h 3785299"/>
                <a:gd name="connsiteX0" fmla="*/ 8198 w 2886200"/>
                <a:gd name="connsiteY0" fmla="*/ 0 h 3785299"/>
                <a:gd name="connsiteX1" fmla="*/ 2886200 w 2886200"/>
                <a:gd name="connsiteY1" fmla="*/ 0 h 3785299"/>
                <a:gd name="connsiteX2" fmla="*/ 2886200 w 2886200"/>
                <a:gd name="connsiteY2" fmla="*/ 3785299 h 3785299"/>
                <a:gd name="connsiteX3" fmla="*/ 8198 w 2886200"/>
                <a:gd name="connsiteY3" fmla="*/ 3785299 h 3785299"/>
                <a:gd name="connsiteX4" fmla="*/ 0 w 2886200"/>
                <a:gd name="connsiteY4" fmla="*/ 2349731 h 3785299"/>
                <a:gd name="connsiteX5" fmla="*/ 8198 w 2886200"/>
                <a:gd name="connsiteY5" fmla="*/ 0 h 3785299"/>
                <a:gd name="connsiteX0" fmla="*/ 0 w 2886200"/>
                <a:gd name="connsiteY0" fmla="*/ 2369879 h 3805447"/>
                <a:gd name="connsiteX1" fmla="*/ 2886200 w 2886200"/>
                <a:gd name="connsiteY1" fmla="*/ 20148 h 3805447"/>
                <a:gd name="connsiteX2" fmla="*/ 2886200 w 2886200"/>
                <a:gd name="connsiteY2" fmla="*/ 3805447 h 3805447"/>
                <a:gd name="connsiteX3" fmla="*/ 8198 w 2886200"/>
                <a:gd name="connsiteY3" fmla="*/ 3805447 h 3805447"/>
                <a:gd name="connsiteX4" fmla="*/ 0 w 2886200"/>
                <a:gd name="connsiteY4" fmla="*/ 2369879 h 3805447"/>
                <a:gd name="connsiteX0" fmla="*/ 0 w 2886200"/>
                <a:gd name="connsiteY0" fmla="*/ 2431690 h 3867258"/>
                <a:gd name="connsiteX1" fmla="*/ 2886200 w 2886200"/>
                <a:gd name="connsiteY1" fmla="*/ 81959 h 3867258"/>
                <a:gd name="connsiteX2" fmla="*/ 2886200 w 2886200"/>
                <a:gd name="connsiteY2" fmla="*/ 3867258 h 3867258"/>
                <a:gd name="connsiteX3" fmla="*/ 8198 w 2886200"/>
                <a:gd name="connsiteY3" fmla="*/ 3867258 h 3867258"/>
                <a:gd name="connsiteX4" fmla="*/ 0 w 2886200"/>
                <a:gd name="connsiteY4" fmla="*/ 2431690 h 3867258"/>
                <a:gd name="connsiteX0" fmla="*/ 0 w 2887287"/>
                <a:gd name="connsiteY0" fmla="*/ 2431690 h 3867258"/>
                <a:gd name="connsiteX1" fmla="*/ 2886200 w 2887287"/>
                <a:gd name="connsiteY1" fmla="*/ 81959 h 3867258"/>
                <a:gd name="connsiteX2" fmla="*/ 2887287 w 2887287"/>
                <a:gd name="connsiteY2" fmla="*/ 187253 h 3867258"/>
                <a:gd name="connsiteX3" fmla="*/ 2886200 w 2887287"/>
                <a:gd name="connsiteY3" fmla="*/ 3867258 h 3867258"/>
                <a:gd name="connsiteX4" fmla="*/ 8198 w 2887287"/>
                <a:gd name="connsiteY4" fmla="*/ 3867258 h 3867258"/>
                <a:gd name="connsiteX5" fmla="*/ 0 w 2887287"/>
                <a:gd name="connsiteY5" fmla="*/ 2431690 h 3867258"/>
                <a:gd name="connsiteX0" fmla="*/ 0 w 2887287"/>
                <a:gd name="connsiteY0" fmla="*/ 2265449 h 3701017"/>
                <a:gd name="connsiteX1" fmla="*/ 2887287 w 2887287"/>
                <a:gd name="connsiteY1" fmla="*/ 21012 h 3701017"/>
                <a:gd name="connsiteX2" fmla="*/ 2886200 w 2887287"/>
                <a:gd name="connsiteY2" fmla="*/ 3701017 h 3701017"/>
                <a:gd name="connsiteX3" fmla="*/ 8198 w 2887287"/>
                <a:gd name="connsiteY3" fmla="*/ 3701017 h 3701017"/>
                <a:gd name="connsiteX4" fmla="*/ 0 w 2887287"/>
                <a:gd name="connsiteY4" fmla="*/ 2265449 h 3701017"/>
                <a:gd name="connsiteX0" fmla="*/ 0 w 2887287"/>
                <a:gd name="connsiteY0" fmla="*/ 2244437 h 3680005"/>
                <a:gd name="connsiteX1" fmla="*/ 2887287 w 2887287"/>
                <a:gd name="connsiteY1" fmla="*/ 0 h 3680005"/>
                <a:gd name="connsiteX2" fmla="*/ 2886200 w 2887287"/>
                <a:gd name="connsiteY2" fmla="*/ 3680005 h 3680005"/>
                <a:gd name="connsiteX3" fmla="*/ 8198 w 2887287"/>
                <a:gd name="connsiteY3" fmla="*/ 3680005 h 3680005"/>
                <a:gd name="connsiteX4" fmla="*/ 0 w 2887287"/>
                <a:gd name="connsiteY4" fmla="*/ 2244437 h 3680005"/>
                <a:gd name="connsiteX0" fmla="*/ 0 w 2887287"/>
                <a:gd name="connsiteY0" fmla="*/ 2244437 h 3680005"/>
                <a:gd name="connsiteX1" fmla="*/ 2887287 w 2887287"/>
                <a:gd name="connsiteY1" fmla="*/ 0 h 3680005"/>
                <a:gd name="connsiteX2" fmla="*/ 2886200 w 2887287"/>
                <a:gd name="connsiteY2" fmla="*/ 3680005 h 3680005"/>
                <a:gd name="connsiteX3" fmla="*/ 1830 w 2887287"/>
                <a:gd name="connsiteY3" fmla="*/ 3676830 h 3680005"/>
                <a:gd name="connsiteX4" fmla="*/ 0 w 2887287"/>
                <a:gd name="connsiteY4" fmla="*/ 2244437 h 3680005"/>
                <a:gd name="connsiteX0" fmla="*/ 0 w 2887287"/>
                <a:gd name="connsiteY0" fmla="*/ 2244437 h 3680114"/>
                <a:gd name="connsiteX1" fmla="*/ 2887287 w 2887287"/>
                <a:gd name="connsiteY1" fmla="*/ 0 h 3680114"/>
                <a:gd name="connsiteX2" fmla="*/ 2886200 w 2887287"/>
                <a:gd name="connsiteY2" fmla="*/ 3680005 h 3680114"/>
                <a:gd name="connsiteX3" fmla="*/ 2138690 w 2887287"/>
                <a:gd name="connsiteY3" fmla="*/ 3680114 h 3680114"/>
                <a:gd name="connsiteX4" fmla="*/ 1830 w 2887287"/>
                <a:gd name="connsiteY4" fmla="*/ 3676830 h 3680114"/>
                <a:gd name="connsiteX5" fmla="*/ 0 w 2887287"/>
                <a:gd name="connsiteY5" fmla="*/ 2244437 h 3680114"/>
                <a:gd name="connsiteX0" fmla="*/ 0 w 3101084"/>
                <a:gd name="connsiteY0" fmla="*/ 2244437 h 3680114"/>
                <a:gd name="connsiteX1" fmla="*/ 2887287 w 3101084"/>
                <a:gd name="connsiteY1" fmla="*/ 0 h 3680114"/>
                <a:gd name="connsiteX2" fmla="*/ 2886940 w 3101084"/>
                <a:gd name="connsiteY2" fmla="*/ 2632363 h 3680114"/>
                <a:gd name="connsiteX3" fmla="*/ 2886200 w 3101084"/>
                <a:gd name="connsiteY3" fmla="*/ 3680005 h 3680114"/>
                <a:gd name="connsiteX4" fmla="*/ 2138690 w 3101084"/>
                <a:gd name="connsiteY4" fmla="*/ 3680114 h 3680114"/>
                <a:gd name="connsiteX5" fmla="*/ 1830 w 3101084"/>
                <a:gd name="connsiteY5" fmla="*/ 3676830 h 3680114"/>
                <a:gd name="connsiteX6" fmla="*/ 0 w 3101084"/>
                <a:gd name="connsiteY6" fmla="*/ 2244437 h 3680114"/>
                <a:gd name="connsiteX0" fmla="*/ 0 w 2941777"/>
                <a:gd name="connsiteY0" fmla="*/ 2244437 h 3680114"/>
                <a:gd name="connsiteX1" fmla="*/ 2887287 w 2941777"/>
                <a:gd name="connsiteY1" fmla="*/ 0 h 3680114"/>
                <a:gd name="connsiteX2" fmla="*/ 2886940 w 2941777"/>
                <a:gd name="connsiteY2" fmla="*/ 2632363 h 3680114"/>
                <a:gd name="connsiteX3" fmla="*/ 2886200 w 2941777"/>
                <a:gd name="connsiteY3" fmla="*/ 3680005 h 3680114"/>
                <a:gd name="connsiteX4" fmla="*/ 2138690 w 2941777"/>
                <a:gd name="connsiteY4" fmla="*/ 3680114 h 3680114"/>
                <a:gd name="connsiteX5" fmla="*/ 1830 w 2941777"/>
                <a:gd name="connsiteY5" fmla="*/ 3676830 h 3680114"/>
                <a:gd name="connsiteX6" fmla="*/ 0 w 2941777"/>
                <a:gd name="connsiteY6" fmla="*/ 2244437 h 3680114"/>
                <a:gd name="connsiteX0" fmla="*/ 0 w 2888018"/>
                <a:gd name="connsiteY0" fmla="*/ 2244437 h 3680114"/>
                <a:gd name="connsiteX1" fmla="*/ 2887287 w 2888018"/>
                <a:gd name="connsiteY1" fmla="*/ 0 h 3680114"/>
                <a:gd name="connsiteX2" fmla="*/ 2886940 w 2888018"/>
                <a:gd name="connsiteY2" fmla="*/ 2632363 h 3680114"/>
                <a:gd name="connsiteX3" fmla="*/ 2886200 w 2888018"/>
                <a:gd name="connsiteY3" fmla="*/ 3680005 h 3680114"/>
                <a:gd name="connsiteX4" fmla="*/ 2138690 w 2888018"/>
                <a:gd name="connsiteY4" fmla="*/ 3680114 h 3680114"/>
                <a:gd name="connsiteX5" fmla="*/ 1830 w 2888018"/>
                <a:gd name="connsiteY5" fmla="*/ 3676830 h 3680114"/>
                <a:gd name="connsiteX6" fmla="*/ 0 w 2888018"/>
                <a:gd name="connsiteY6" fmla="*/ 2244437 h 3680114"/>
                <a:gd name="connsiteX0" fmla="*/ 0 w 2942563"/>
                <a:gd name="connsiteY0" fmla="*/ 2244437 h 3680114"/>
                <a:gd name="connsiteX1" fmla="*/ 2887287 w 2942563"/>
                <a:gd name="connsiteY1" fmla="*/ 0 h 3680114"/>
                <a:gd name="connsiteX2" fmla="*/ 2886940 w 2942563"/>
                <a:gd name="connsiteY2" fmla="*/ 2632363 h 3680114"/>
                <a:gd name="connsiteX3" fmla="*/ 2138690 w 2942563"/>
                <a:gd name="connsiteY3" fmla="*/ 3680114 h 3680114"/>
                <a:gd name="connsiteX4" fmla="*/ 1830 w 2942563"/>
                <a:gd name="connsiteY4" fmla="*/ 3676830 h 3680114"/>
                <a:gd name="connsiteX5" fmla="*/ 0 w 2942563"/>
                <a:gd name="connsiteY5" fmla="*/ 2244437 h 3680114"/>
                <a:gd name="connsiteX0" fmla="*/ 0 w 2942563"/>
                <a:gd name="connsiteY0" fmla="*/ 2244437 h 3680114"/>
                <a:gd name="connsiteX1" fmla="*/ 2887287 w 2942563"/>
                <a:gd name="connsiteY1" fmla="*/ 0 h 3680114"/>
                <a:gd name="connsiteX2" fmla="*/ 2886940 w 2942563"/>
                <a:gd name="connsiteY2" fmla="*/ 2632363 h 3680114"/>
                <a:gd name="connsiteX3" fmla="*/ 2138690 w 2942563"/>
                <a:gd name="connsiteY3" fmla="*/ 3680114 h 3680114"/>
                <a:gd name="connsiteX4" fmla="*/ 1830 w 2942563"/>
                <a:gd name="connsiteY4" fmla="*/ 3676830 h 3680114"/>
                <a:gd name="connsiteX5" fmla="*/ 0 w 2942563"/>
                <a:gd name="connsiteY5" fmla="*/ 2244437 h 3680114"/>
                <a:gd name="connsiteX0" fmla="*/ 0 w 2888804"/>
                <a:gd name="connsiteY0" fmla="*/ 2244437 h 3680114"/>
                <a:gd name="connsiteX1" fmla="*/ 2887287 w 2888804"/>
                <a:gd name="connsiteY1" fmla="*/ 0 h 3680114"/>
                <a:gd name="connsiteX2" fmla="*/ 2886940 w 2888804"/>
                <a:gd name="connsiteY2" fmla="*/ 2632363 h 3680114"/>
                <a:gd name="connsiteX3" fmla="*/ 2138690 w 2888804"/>
                <a:gd name="connsiteY3" fmla="*/ 3680114 h 3680114"/>
                <a:gd name="connsiteX4" fmla="*/ 1830 w 2888804"/>
                <a:gd name="connsiteY4" fmla="*/ 3676830 h 3680114"/>
                <a:gd name="connsiteX5" fmla="*/ 0 w 2888804"/>
                <a:gd name="connsiteY5" fmla="*/ 2244437 h 3680114"/>
                <a:gd name="connsiteX0" fmla="*/ 0 w 2889266"/>
                <a:gd name="connsiteY0" fmla="*/ 2244437 h 3680114"/>
                <a:gd name="connsiteX1" fmla="*/ 2887287 w 2889266"/>
                <a:gd name="connsiteY1" fmla="*/ 0 h 3680114"/>
                <a:gd name="connsiteX2" fmla="*/ 2886940 w 2889266"/>
                <a:gd name="connsiteY2" fmla="*/ 2632363 h 3680114"/>
                <a:gd name="connsiteX3" fmla="*/ 2138690 w 2889266"/>
                <a:gd name="connsiteY3" fmla="*/ 3680114 h 3680114"/>
                <a:gd name="connsiteX4" fmla="*/ 1830 w 2889266"/>
                <a:gd name="connsiteY4" fmla="*/ 3676830 h 3680114"/>
                <a:gd name="connsiteX5" fmla="*/ 0 w 2889266"/>
                <a:gd name="connsiteY5" fmla="*/ 2244437 h 368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9266" h="3680114">
                  <a:moveTo>
                    <a:pt x="0" y="2244437"/>
                  </a:moveTo>
                  <a:cubicBezTo>
                    <a:pt x="479848" y="1631103"/>
                    <a:pt x="2051578" y="586470"/>
                    <a:pt x="2887287" y="0"/>
                  </a:cubicBezTo>
                  <a:cubicBezTo>
                    <a:pt x="2887654" y="385329"/>
                    <a:pt x="2891760" y="2146020"/>
                    <a:pt x="2886940" y="2632363"/>
                  </a:cubicBezTo>
                  <a:cubicBezTo>
                    <a:pt x="2885268" y="2801057"/>
                    <a:pt x="2619542" y="3506036"/>
                    <a:pt x="2138690" y="3680114"/>
                  </a:cubicBezTo>
                  <a:lnTo>
                    <a:pt x="1830" y="3676830"/>
                  </a:lnTo>
                  <a:cubicBezTo>
                    <a:pt x="-903" y="3198307"/>
                    <a:pt x="2733" y="2722960"/>
                    <a:pt x="0" y="224443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1D4A311-5446-8344-9AA7-7879CD5471F2}"/>
                </a:ext>
              </a:extLst>
            </p:cNvPr>
            <p:cNvPicPr>
              <a:picLocks noChangeAspect="1"/>
            </p:cNvPicPr>
            <p:nvPr/>
          </p:nvPicPr>
          <p:blipFill rotWithShape="1">
            <a:blip r:embed="rId3"/>
            <a:srcRect t="8546"/>
            <a:stretch/>
          </p:blipFill>
          <p:spPr>
            <a:xfrm>
              <a:off x="645507" y="1408363"/>
              <a:ext cx="2878002" cy="4211277"/>
            </a:xfrm>
            <a:prstGeom prst="rect">
              <a:avLst/>
            </a:prstGeom>
          </p:spPr>
        </p:pic>
      </p:grpSp>
      <p:sp>
        <p:nvSpPr>
          <p:cNvPr id="2" name="TextBox 1">
            <a:extLst>
              <a:ext uri="{FF2B5EF4-FFF2-40B4-BE49-F238E27FC236}">
                <a16:creationId xmlns:a16="http://schemas.microsoft.com/office/drawing/2014/main" id="{A15B34AC-E326-46D6-9C35-090C14E84B56}"/>
              </a:ext>
            </a:extLst>
          </p:cNvPr>
          <p:cNvSpPr txBox="1"/>
          <p:nvPr/>
        </p:nvSpPr>
        <p:spPr>
          <a:xfrm>
            <a:off x="4739266" y="1274792"/>
            <a:ext cx="7452732" cy="3970318"/>
          </a:xfrm>
          <a:prstGeom prst="rect">
            <a:avLst/>
          </a:prstGeom>
          <a:noFill/>
        </p:spPr>
        <p:txBody>
          <a:bodyPr wrap="square" rtlCol="0">
            <a:spAutoFit/>
          </a:bodyPr>
          <a:lstStyle/>
          <a:p>
            <a:pPr algn="ctr"/>
            <a:r>
              <a:rPr lang="en-US" sz="3600" dirty="0">
                <a:cs typeface="Calibri" panose="020F0502020204030204" pitchFamily="34" charset="0"/>
              </a:rPr>
              <a:t>Intern Presentation</a:t>
            </a:r>
          </a:p>
          <a:p>
            <a:pPr algn="ctr"/>
            <a:r>
              <a:rPr lang="en-US" sz="2400" dirty="0">
                <a:cs typeface="Calibri" panose="020F0502020204030204" pitchFamily="34" charset="0"/>
              </a:rPr>
              <a:t>Incorporating Weather Data for PUE Prediction in LaRC Data Centers</a:t>
            </a:r>
          </a:p>
          <a:p>
            <a:pPr algn="ctr"/>
            <a:endParaRPr lang="en-US" sz="3600" dirty="0">
              <a:cs typeface="Calibri" panose="020F0502020204030204" pitchFamily="34" charset="0"/>
            </a:endParaRPr>
          </a:p>
          <a:p>
            <a:pPr algn="ctr"/>
            <a:endParaRPr lang="en-US" sz="3600" dirty="0">
              <a:cs typeface="Calibri" panose="020F0502020204030204" pitchFamily="34" charset="0"/>
            </a:endParaRPr>
          </a:p>
          <a:p>
            <a:pPr algn="ctr"/>
            <a:r>
              <a:rPr lang="en-US" sz="2400" dirty="0">
                <a:cs typeface="Calibri" panose="020F0502020204030204" pitchFamily="34" charset="0"/>
              </a:rPr>
              <a:t>Sam Briggs</a:t>
            </a:r>
          </a:p>
          <a:p>
            <a:pPr algn="ctr"/>
            <a:r>
              <a:rPr lang="en-US" sz="2400" dirty="0">
                <a:cs typeface="Calibri" panose="020F0502020204030204" pitchFamily="34" charset="0"/>
              </a:rPr>
              <a:t>01/16/24</a:t>
            </a:r>
          </a:p>
          <a:p>
            <a:pPr algn="ctr"/>
            <a:endParaRPr lang="en-US" sz="2400" i="1" dirty="0">
              <a:cs typeface="Calibri" panose="020F0502020204030204" pitchFamily="34" charset="0"/>
            </a:endParaRPr>
          </a:p>
          <a:p>
            <a:pPr algn="ctr"/>
            <a:endParaRPr lang="en-US" sz="2400" i="1" dirty="0">
              <a:cs typeface="Calibri" panose="020F0502020204030204" pitchFamily="34" charset="0"/>
            </a:endParaRPr>
          </a:p>
        </p:txBody>
      </p:sp>
      <p:pic>
        <p:nvPicPr>
          <p:cNvPr id="15" name="Picture 14">
            <a:extLst>
              <a:ext uri="{FF2B5EF4-FFF2-40B4-BE49-F238E27FC236}">
                <a16:creationId xmlns:a16="http://schemas.microsoft.com/office/drawing/2014/main" id="{56B4017E-9114-024C-9E35-DF33EE0BAFED}"/>
              </a:ext>
            </a:extLst>
          </p:cNvPr>
          <p:cNvPicPr>
            <a:picLocks noChangeAspect="1"/>
          </p:cNvPicPr>
          <p:nvPr/>
        </p:nvPicPr>
        <p:blipFill>
          <a:blip r:embed="rId4"/>
          <a:srcRect/>
          <a:stretch/>
        </p:blipFill>
        <p:spPr>
          <a:xfrm>
            <a:off x="162628" y="629738"/>
            <a:ext cx="2399106" cy="870850"/>
          </a:xfrm>
          <a:prstGeom prst="rect">
            <a:avLst/>
          </a:prstGeom>
          <a:solidFill>
            <a:srgbClr val="0B3D91"/>
          </a:solidFill>
        </p:spPr>
      </p:pic>
      <p:pic>
        <p:nvPicPr>
          <p:cNvPr id="23" name="47DEBBAC-4EE4-4D27-BFEF-DADBDE663E9C" descr="FB3CE6CE-9D64-4719-B9C5-88289B1178D5@larc">
            <a:extLst>
              <a:ext uri="{FF2B5EF4-FFF2-40B4-BE49-F238E27FC236}">
                <a16:creationId xmlns:a16="http://schemas.microsoft.com/office/drawing/2014/main" id="{E6D21E84-C77F-2A4E-B4E7-DD905A94DA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0632" y="6099928"/>
            <a:ext cx="38100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8576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11CAC-ED07-772E-1FA2-ED9B85E40231}"/>
              </a:ext>
            </a:extLst>
          </p:cNvPr>
          <p:cNvSpPr>
            <a:spLocks noGrp="1"/>
          </p:cNvSpPr>
          <p:nvPr>
            <p:ph type="title"/>
          </p:nvPr>
        </p:nvSpPr>
        <p:spPr/>
        <p:txBody>
          <a:bodyPr/>
          <a:lstStyle/>
          <a:p>
            <a:r>
              <a:rPr lang="en-US" dirty="0"/>
              <a:t>Aviation Weather Center</a:t>
            </a:r>
          </a:p>
        </p:txBody>
      </p:sp>
      <p:sp>
        <p:nvSpPr>
          <p:cNvPr id="3" name="Content Placeholder 2">
            <a:extLst>
              <a:ext uri="{FF2B5EF4-FFF2-40B4-BE49-F238E27FC236}">
                <a16:creationId xmlns:a16="http://schemas.microsoft.com/office/drawing/2014/main" id="{712A1FE8-F72F-6AFB-DBBC-BC9D54C84082}"/>
              </a:ext>
            </a:extLst>
          </p:cNvPr>
          <p:cNvSpPr>
            <a:spLocks noGrp="1"/>
          </p:cNvSpPr>
          <p:nvPr>
            <p:ph idx="1"/>
          </p:nvPr>
        </p:nvSpPr>
        <p:spPr/>
        <p:txBody>
          <a:bodyPr/>
          <a:lstStyle/>
          <a:p>
            <a:pPr>
              <a:buClr>
                <a:srgbClr val="0B3D91"/>
              </a:buClr>
              <a:buFont typeface="Century Gothic" panose="020B0502020202020204" pitchFamily="34" charset="0"/>
              <a:buChar char="►"/>
            </a:pPr>
            <a:r>
              <a:rPr lang="en-US" dirty="0">
                <a:solidFill>
                  <a:srgbClr val="0B3D91"/>
                </a:solidFill>
              </a:rPr>
              <a:t>Aviation Weather Center (AWC) provides weather updates for the purpose of aviation.</a:t>
            </a:r>
          </a:p>
          <a:p>
            <a:pPr>
              <a:buClr>
                <a:srgbClr val="0B3D91"/>
              </a:buClr>
              <a:buFont typeface="Century Gothic" panose="020B0502020202020204" pitchFamily="34" charset="0"/>
              <a:buChar char="►"/>
            </a:pPr>
            <a:r>
              <a:rPr lang="en-US" dirty="0">
                <a:solidFill>
                  <a:srgbClr val="0B3D91"/>
                </a:solidFill>
              </a:rPr>
              <a:t>Data API</a:t>
            </a:r>
          </a:p>
          <a:p>
            <a:pPr lvl="1">
              <a:buClr>
                <a:srgbClr val="0B3D91"/>
              </a:buClr>
              <a:buFont typeface="Century Gothic" panose="020B0502020202020204" pitchFamily="34" charset="0"/>
              <a:buChar char="►"/>
            </a:pPr>
            <a:r>
              <a:rPr lang="en-US" dirty="0">
                <a:solidFill>
                  <a:srgbClr val="0B3D91"/>
                </a:solidFill>
              </a:rPr>
              <a:t>The Aviation Weather Center hosts their own data API @ </a:t>
            </a:r>
            <a:r>
              <a:rPr lang="en-US" dirty="0">
                <a:solidFill>
                  <a:srgbClr val="954F72"/>
                </a:solidFill>
                <a:hlinkClick r:id="rId3">
                  <a:extLst>
                    <a:ext uri="{A12FA001-AC4F-418D-AE19-62706E023703}">
                      <ahyp:hlinkClr xmlns:ahyp="http://schemas.microsoft.com/office/drawing/2018/hyperlinkcolor" val="tx"/>
                    </a:ext>
                  </a:extLst>
                </a:hlinkClick>
              </a:rPr>
              <a:t>aviationweather.gov/data/</a:t>
            </a:r>
            <a:r>
              <a:rPr lang="en-US" dirty="0" err="1">
                <a:solidFill>
                  <a:srgbClr val="0B3D91"/>
                </a:solidFill>
                <a:hlinkClick r:id="rId3">
                  <a:extLst>
                    <a:ext uri="{A12FA001-AC4F-418D-AE19-62706E023703}">
                      <ahyp:hlinkClr xmlns:ahyp="http://schemas.microsoft.com/office/drawing/2018/hyperlinkcolor" val="tx"/>
                    </a:ext>
                  </a:extLst>
                </a:hlinkClick>
              </a:rPr>
              <a:t>api</a:t>
            </a:r>
            <a:endParaRPr lang="en-US" dirty="0">
              <a:solidFill>
                <a:srgbClr val="0B3D91"/>
              </a:solidFill>
            </a:endParaRPr>
          </a:p>
          <a:p>
            <a:pPr lvl="1">
              <a:buClr>
                <a:srgbClr val="0B3D91"/>
              </a:buClr>
              <a:buFont typeface="Century Gothic" panose="020B0502020202020204" pitchFamily="34" charset="0"/>
              <a:buChar char="►"/>
            </a:pPr>
            <a:r>
              <a:rPr lang="en-US" dirty="0">
                <a:solidFill>
                  <a:srgbClr val="0B3D91"/>
                </a:solidFill>
              </a:rPr>
              <a:t>Pull aviation related weather for </a:t>
            </a:r>
            <a:r>
              <a:rPr lang="en-US" b="1" dirty="0">
                <a:solidFill>
                  <a:srgbClr val="0B3D91"/>
                </a:solidFill>
              </a:rPr>
              <a:t>the last 15 days </a:t>
            </a:r>
            <a:r>
              <a:rPr lang="en-US" dirty="0">
                <a:solidFill>
                  <a:srgbClr val="0B3D91"/>
                </a:solidFill>
              </a:rPr>
              <a:t>using </a:t>
            </a:r>
            <a:r>
              <a:rPr lang="en-US" b="1" dirty="0">
                <a:solidFill>
                  <a:srgbClr val="0B3D91"/>
                </a:solidFill>
              </a:rPr>
              <a:t>Python code</a:t>
            </a:r>
            <a:r>
              <a:rPr lang="en-US" dirty="0">
                <a:solidFill>
                  <a:srgbClr val="0B3D91"/>
                </a:solidFill>
              </a:rPr>
              <a:t>!</a:t>
            </a:r>
          </a:p>
          <a:p>
            <a:pPr lvl="1">
              <a:buClr>
                <a:srgbClr val="0B3D91"/>
              </a:buClr>
              <a:buFont typeface="Century Gothic" panose="020B0502020202020204" pitchFamily="34" charset="0"/>
              <a:buChar char="►"/>
            </a:pPr>
            <a:r>
              <a:rPr lang="en-US" dirty="0">
                <a:solidFill>
                  <a:srgbClr val="0B3D91"/>
                </a:solidFill>
              </a:rPr>
              <a:t>Returns </a:t>
            </a:r>
            <a:r>
              <a:rPr lang="en-US" b="1" dirty="0">
                <a:solidFill>
                  <a:srgbClr val="0B3D91"/>
                </a:solidFill>
              </a:rPr>
              <a:t>Json</a:t>
            </a:r>
            <a:r>
              <a:rPr lang="en-US" dirty="0">
                <a:solidFill>
                  <a:srgbClr val="0B3D91"/>
                </a:solidFill>
              </a:rPr>
              <a:t> files!</a:t>
            </a:r>
          </a:p>
        </p:txBody>
      </p:sp>
      <p:sp>
        <p:nvSpPr>
          <p:cNvPr id="4" name="Slide Number Placeholder 3">
            <a:extLst>
              <a:ext uri="{FF2B5EF4-FFF2-40B4-BE49-F238E27FC236}">
                <a16:creationId xmlns:a16="http://schemas.microsoft.com/office/drawing/2014/main" id="{FB69A490-F484-0B63-08CE-D6F0C6E89179}"/>
              </a:ext>
            </a:extLst>
          </p:cNvPr>
          <p:cNvSpPr>
            <a:spLocks noGrp="1"/>
          </p:cNvSpPr>
          <p:nvPr>
            <p:ph type="sldNum" sz="quarter" idx="4"/>
          </p:nvPr>
        </p:nvSpPr>
        <p:spPr/>
        <p:txBody>
          <a:bodyPr/>
          <a:lstStyle/>
          <a:p>
            <a:fld id="{1CCDC5FD-33A1-A44F-B679-CC7E1CCB63BA}" type="slidenum">
              <a:rPr lang="en-US" smtClean="0"/>
              <a:pPr/>
              <a:t>10</a:t>
            </a:fld>
            <a:endParaRPr lang="en-US"/>
          </a:p>
        </p:txBody>
      </p:sp>
      <p:pic>
        <p:nvPicPr>
          <p:cNvPr id="10" name="Picture 9">
            <a:extLst>
              <a:ext uri="{FF2B5EF4-FFF2-40B4-BE49-F238E27FC236}">
                <a16:creationId xmlns:a16="http://schemas.microsoft.com/office/drawing/2014/main" id="{485CB84B-5F56-B7AB-A6EC-FB64B00B48F1}"/>
              </a:ext>
            </a:extLst>
          </p:cNvPr>
          <p:cNvPicPr>
            <a:picLocks noChangeAspect="1"/>
          </p:cNvPicPr>
          <p:nvPr/>
        </p:nvPicPr>
        <p:blipFill>
          <a:blip r:embed="rId4"/>
          <a:stretch>
            <a:fillRect/>
          </a:stretch>
        </p:blipFill>
        <p:spPr>
          <a:xfrm>
            <a:off x="2974975" y="4001763"/>
            <a:ext cx="6242050" cy="2746766"/>
          </a:xfrm>
          <a:prstGeom prst="rect">
            <a:avLst/>
          </a:prstGeom>
        </p:spPr>
      </p:pic>
    </p:spTree>
    <p:extLst>
      <p:ext uri="{BB962C8B-B14F-4D97-AF65-F5344CB8AC3E}">
        <p14:creationId xmlns:p14="http://schemas.microsoft.com/office/powerpoint/2010/main" val="351108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F26A-13AE-7603-A462-995CFA56FDE0}"/>
              </a:ext>
            </a:extLst>
          </p:cNvPr>
          <p:cNvSpPr>
            <a:spLocks noGrp="1"/>
          </p:cNvSpPr>
          <p:nvPr>
            <p:ph type="title"/>
          </p:nvPr>
        </p:nvSpPr>
        <p:spPr/>
        <p:txBody>
          <a:bodyPr/>
          <a:lstStyle/>
          <a:p>
            <a:r>
              <a:rPr lang="en-US" dirty="0"/>
              <a:t>Automated Weather </a:t>
            </a:r>
            <a:br>
              <a:rPr lang="en-US" dirty="0"/>
            </a:br>
            <a:r>
              <a:rPr lang="en-US" dirty="0"/>
              <a:t>Data Collection</a:t>
            </a:r>
          </a:p>
        </p:txBody>
      </p:sp>
      <p:sp>
        <p:nvSpPr>
          <p:cNvPr id="3" name="Content Placeholder 2">
            <a:extLst>
              <a:ext uri="{FF2B5EF4-FFF2-40B4-BE49-F238E27FC236}">
                <a16:creationId xmlns:a16="http://schemas.microsoft.com/office/drawing/2014/main" id="{B61C1850-6B14-0748-7563-FFE7987699F7}"/>
              </a:ext>
            </a:extLst>
          </p:cNvPr>
          <p:cNvSpPr>
            <a:spLocks noGrp="1"/>
          </p:cNvSpPr>
          <p:nvPr>
            <p:ph idx="1"/>
          </p:nvPr>
        </p:nvSpPr>
        <p:spPr>
          <a:xfrm>
            <a:off x="521629" y="1944304"/>
            <a:ext cx="7649356" cy="4761966"/>
          </a:xfrm>
        </p:spPr>
        <p:txBody>
          <a:bodyPr>
            <a:normAutofit/>
          </a:bodyPr>
          <a:lstStyle/>
          <a:p>
            <a:pPr marL="406400" indent="-285750">
              <a:buClr>
                <a:srgbClr val="0B3D91"/>
              </a:buClr>
              <a:buFont typeface="Century Gothic" panose="020B0502020202020204" pitchFamily="34" charset="0"/>
              <a:buChar char="►"/>
              <a:defRPr/>
            </a:pPr>
            <a:r>
              <a:rPr lang="en-US" dirty="0">
                <a:solidFill>
                  <a:srgbClr val="0B3D91"/>
                </a:solidFill>
                <a:latin typeface="Century Gothic" panose="020B0502020202020204" pitchFamily="34" charset="0"/>
              </a:rPr>
              <a:t>Gcloud Scheduler</a:t>
            </a:r>
          </a:p>
          <a:p>
            <a:pPr marL="884238" lvl="1" indent="-285750">
              <a:buClr>
                <a:srgbClr val="0B3D91"/>
              </a:buClr>
              <a:buFont typeface="Century Gothic" panose="020B0502020202020204" pitchFamily="34" charset="0"/>
              <a:buChar char="►"/>
              <a:defRPr/>
            </a:pPr>
            <a:r>
              <a:rPr lang="en-US" dirty="0">
                <a:solidFill>
                  <a:srgbClr val="0B3D91"/>
                </a:solidFill>
                <a:latin typeface="Century Gothic" panose="020B0502020202020204" pitchFamily="34" charset="0"/>
              </a:rPr>
              <a:t>Creates the Gcloud pub/sub topic once every hour</a:t>
            </a:r>
          </a:p>
          <a:p>
            <a:pPr marL="406400" indent="-285750">
              <a:buClr>
                <a:srgbClr val="0B3D91"/>
              </a:buClr>
              <a:buFont typeface="Century Gothic" panose="020B0502020202020204" pitchFamily="34" charset="0"/>
              <a:buChar char="►"/>
              <a:defRPr/>
            </a:pPr>
            <a:r>
              <a:rPr lang="en-US" dirty="0">
                <a:solidFill>
                  <a:srgbClr val="0B3D91"/>
                </a:solidFill>
                <a:latin typeface="Century Gothic" panose="020B0502020202020204" pitchFamily="34" charset="0"/>
              </a:rPr>
              <a:t>Gcloud pub/sub topics</a:t>
            </a:r>
          </a:p>
          <a:p>
            <a:pPr marL="884238" lvl="1" indent="-285750">
              <a:buClr>
                <a:srgbClr val="0B3D91"/>
              </a:buClr>
              <a:buFont typeface="Century Gothic" panose="020B0502020202020204" pitchFamily="34" charset="0"/>
              <a:buChar char="►"/>
              <a:defRPr/>
            </a:pPr>
            <a:r>
              <a:rPr lang="en-US" dirty="0">
                <a:solidFill>
                  <a:srgbClr val="0B3D91"/>
                </a:solidFill>
                <a:latin typeface="Century Gothic" panose="020B0502020202020204" pitchFamily="34" charset="0"/>
              </a:rPr>
              <a:t>Triggers the Gcloud function</a:t>
            </a:r>
          </a:p>
          <a:p>
            <a:pPr marL="406400" indent="-285750">
              <a:buClr>
                <a:srgbClr val="0B3D91"/>
              </a:buClr>
              <a:buFont typeface="Century Gothic" panose="020B0502020202020204" pitchFamily="34" charset="0"/>
              <a:buChar char="►"/>
              <a:defRPr/>
            </a:pPr>
            <a:r>
              <a:rPr lang="en-US" dirty="0">
                <a:solidFill>
                  <a:srgbClr val="0B3D91"/>
                </a:solidFill>
                <a:latin typeface="Century Gothic" panose="020B0502020202020204" pitchFamily="34" charset="0"/>
              </a:rPr>
              <a:t>Gcloud functions</a:t>
            </a:r>
          </a:p>
          <a:p>
            <a:pPr marL="884238" lvl="1" indent="-285750">
              <a:buClr>
                <a:srgbClr val="0B3D91"/>
              </a:buClr>
              <a:buFont typeface="Century Gothic" panose="020B0502020202020204" pitchFamily="34" charset="0"/>
              <a:buChar char="►"/>
              <a:defRPr/>
            </a:pPr>
            <a:r>
              <a:rPr lang="en-US" dirty="0">
                <a:solidFill>
                  <a:srgbClr val="0B3D91"/>
                </a:solidFill>
                <a:latin typeface="Century Gothic" panose="020B0502020202020204" pitchFamily="34" charset="0"/>
              </a:rPr>
              <a:t>To run python script which pulls weather data Json file from aviationweather.gov data API</a:t>
            </a:r>
          </a:p>
          <a:p>
            <a:pPr marL="406400" indent="-285750">
              <a:buClr>
                <a:srgbClr val="0B3D91"/>
              </a:buClr>
              <a:buFont typeface="Century Gothic" panose="020B0502020202020204" pitchFamily="34" charset="0"/>
              <a:buChar char="►"/>
              <a:defRPr/>
            </a:pPr>
            <a:r>
              <a:rPr lang="en-US" dirty="0">
                <a:solidFill>
                  <a:srgbClr val="0B3D91"/>
                </a:solidFill>
                <a:latin typeface="Century Gothic" panose="020B0502020202020204" pitchFamily="34" charset="0"/>
              </a:rPr>
              <a:t>Gcloud Source Repositories</a:t>
            </a:r>
          </a:p>
          <a:p>
            <a:pPr marL="884238" lvl="1" indent="-285750">
              <a:buClr>
                <a:srgbClr val="0B3D91"/>
              </a:buClr>
              <a:buFont typeface="Century Gothic" panose="020B0502020202020204" pitchFamily="34" charset="0"/>
              <a:buChar char="►"/>
              <a:defRPr/>
            </a:pPr>
            <a:r>
              <a:rPr lang="en-US" dirty="0">
                <a:solidFill>
                  <a:srgbClr val="0B3D91"/>
                </a:solidFill>
                <a:latin typeface="Century Gothic" panose="020B0502020202020204" pitchFamily="34" charset="0"/>
              </a:rPr>
              <a:t>For versioning and version control</a:t>
            </a:r>
          </a:p>
          <a:p>
            <a:pPr marL="406400" indent="-285750">
              <a:buClr>
                <a:srgbClr val="0B3D91"/>
              </a:buClr>
              <a:buFont typeface="Century Gothic" panose="020B0502020202020204" pitchFamily="34" charset="0"/>
              <a:buChar char="►"/>
              <a:defRPr/>
            </a:pPr>
            <a:r>
              <a:rPr lang="en-US" dirty="0">
                <a:solidFill>
                  <a:srgbClr val="0B3D91"/>
                </a:solidFill>
                <a:latin typeface="Century Gothic" panose="020B0502020202020204" pitchFamily="34" charset="0"/>
              </a:rPr>
              <a:t>Gcloud </a:t>
            </a:r>
            <a:r>
              <a:rPr lang="en-US" dirty="0" err="1">
                <a:solidFill>
                  <a:srgbClr val="0B3D91"/>
                </a:solidFill>
                <a:latin typeface="Century Gothic" panose="020B0502020202020204" pitchFamily="34" charset="0"/>
              </a:rPr>
              <a:t>BigQuery</a:t>
            </a:r>
            <a:endParaRPr lang="en-US" dirty="0">
              <a:solidFill>
                <a:srgbClr val="0B3D91"/>
              </a:solidFill>
              <a:latin typeface="Century Gothic" panose="020B0502020202020204" pitchFamily="34" charset="0"/>
            </a:endParaRPr>
          </a:p>
          <a:p>
            <a:pPr marL="884238" lvl="1" indent="-285750">
              <a:buClr>
                <a:srgbClr val="0B3D91"/>
              </a:buClr>
              <a:buFont typeface="Century Gothic" panose="020B0502020202020204" pitchFamily="34" charset="0"/>
              <a:buChar char="►"/>
              <a:defRPr/>
            </a:pPr>
            <a:r>
              <a:rPr lang="en-US" dirty="0">
                <a:solidFill>
                  <a:srgbClr val="0B3D91"/>
                </a:solidFill>
                <a:latin typeface="Century Gothic" panose="020B0502020202020204" pitchFamily="34" charset="0"/>
              </a:rPr>
              <a:t>To store the weather data</a:t>
            </a:r>
          </a:p>
          <a:p>
            <a:pPr marL="354013">
              <a:buClr>
                <a:srgbClr val="0B3D91"/>
              </a:buClr>
              <a:defRPr/>
            </a:pPr>
            <a:r>
              <a:rPr lang="en-US" dirty="0">
                <a:solidFill>
                  <a:srgbClr val="0B3D91"/>
                </a:solidFill>
                <a:latin typeface="Century Gothic" panose="020B0502020202020204" pitchFamily="34" charset="0"/>
              </a:rPr>
              <a:t>TODO: Deployment!</a:t>
            </a:r>
          </a:p>
          <a:p>
            <a:pPr marL="354013">
              <a:buClr>
                <a:srgbClr val="0B3D91"/>
              </a:buClr>
              <a:defRPr/>
            </a:pPr>
            <a:endParaRPr lang="en-US" dirty="0">
              <a:solidFill>
                <a:srgbClr val="0B3D91"/>
              </a:solidFill>
              <a:latin typeface="Century Gothic" panose="020B0502020202020204" pitchFamily="34" charset="0"/>
            </a:endParaRPr>
          </a:p>
          <a:p>
            <a:pPr marL="0" indent="0">
              <a:buNone/>
            </a:pPr>
            <a:endParaRPr lang="en-US" dirty="0"/>
          </a:p>
        </p:txBody>
      </p:sp>
      <p:sp>
        <p:nvSpPr>
          <p:cNvPr id="6" name="Slide Number Placeholder 5">
            <a:extLst>
              <a:ext uri="{FF2B5EF4-FFF2-40B4-BE49-F238E27FC236}">
                <a16:creationId xmlns:a16="http://schemas.microsoft.com/office/drawing/2014/main" id="{CAC9E960-69E0-63F6-12B9-ABAC2D0B17C7}"/>
              </a:ext>
            </a:extLst>
          </p:cNvPr>
          <p:cNvSpPr>
            <a:spLocks noGrp="1"/>
          </p:cNvSpPr>
          <p:nvPr>
            <p:ph type="sldNum" sz="quarter" idx="4"/>
          </p:nvPr>
        </p:nvSpPr>
        <p:spPr/>
        <p:txBody>
          <a:bodyPr/>
          <a:lstStyle/>
          <a:p>
            <a:fld id="{1CCDC5FD-33A1-A44F-B679-CC7E1CCB63BA}" type="slidenum">
              <a:rPr lang="en-US" smtClean="0"/>
              <a:pPr/>
              <a:t>11</a:t>
            </a:fld>
            <a:endParaRPr lang="en-US"/>
          </a:p>
        </p:txBody>
      </p:sp>
      <p:pic>
        <p:nvPicPr>
          <p:cNvPr id="8" name="Picture 7" descr="Diagram&#10;&#10;Description automatically generated">
            <a:extLst>
              <a:ext uri="{FF2B5EF4-FFF2-40B4-BE49-F238E27FC236}">
                <a16:creationId xmlns:a16="http://schemas.microsoft.com/office/drawing/2014/main" id="{475E936D-5991-0D59-C0BB-E76470E8A2D3}"/>
              </a:ext>
            </a:extLst>
          </p:cNvPr>
          <p:cNvPicPr>
            <a:picLocks noChangeAspect="1"/>
          </p:cNvPicPr>
          <p:nvPr/>
        </p:nvPicPr>
        <p:blipFill>
          <a:blip r:embed="rId3"/>
          <a:stretch>
            <a:fillRect/>
          </a:stretch>
        </p:blipFill>
        <p:spPr>
          <a:xfrm>
            <a:off x="7300670" y="164991"/>
            <a:ext cx="3578345" cy="6706270"/>
          </a:xfrm>
          <a:prstGeom prst="rect">
            <a:avLst/>
          </a:prstGeom>
        </p:spPr>
      </p:pic>
    </p:spTree>
    <p:extLst>
      <p:ext uri="{BB962C8B-B14F-4D97-AF65-F5344CB8AC3E}">
        <p14:creationId xmlns:p14="http://schemas.microsoft.com/office/powerpoint/2010/main" val="1579232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D622-3B29-AC44-B418-92CABC5A872E}"/>
              </a:ext>
            </a:extLst>
          </p:cNvPr>
          <p:cNvSpPr>
            <a:spLocks noGrp="1"/>
          </p:cNvSpPr>
          <p:nvPr>
            <p:ph type="title"/>
          </p:nvPr>
        </p:nvSpPr>
        <p:spPr/>
        <p:txBody>
          <a:bodyPr/>
          <a:lstStyle/>
          <a:p>
            <a:r>
              <a:rPr lang="en-US" dirty="0"/>
              <a:t>Agenda</a:t>
            </a:r>
          </a:p>
        </p:txBody>
      </p:sp>
      <p:sp>
        <p:nvSpPr>
          <p:cNvPr id="3" name="Text Placeholder 2"/>
          <p:cNvSpPr>
            <a:spLocks noGrp="1"/>
          </p:cNvSpPr>
          <p:nvPr>
            <p:ph type="body" sz="quarter" idx="12"/>
          </p:nvPr>
        </p:nvSpPr>
        <p:spPr>
          <a:xfrm>
            <a:off x="518160" y="2262765"/>
            <a:ext cx="4539977" cy="4099259"/>
          </a:xfrm>
        </p:spPr>
        <p:txBody>
          <a:bodyPr/>
          <a:lstStyle/>
          <a:p>
            <a:r>
              <a:rPr lang="en-US" dirty="0">
                <a:solidFill>
                  <a:schemeClr val="accent1">
                    <a:lumMod val="60000"/>
                    <a:lumOff val="40000"/>
                  </a:schemeClr>
                </a:solidFill>
              </a:rPr>
              <a:t>Project Introduction</a:t>
            </a:r>
          </a:p>
          <a:p>
            <a:r>
              <a:rPr lang="en-US" dirty="0">
                <a:solidFill>
                  <a:schemeClr val="accent1">
                    <a:lumMod val="60000"/>
                    <a:lumOff val="40000"/>
                  </a:schemeClr>
                </a:solidFill>
              </a:rPr>
              <a:t>Weather Data Collection:</a:t>
            </a:r>
          </a:p>
          <a:p>
            <a:pPr lvl="1"/>
            <a:r>
              <a:rPr lang="en-US" dirty="0">
                <a:solidFill>
                  <a:schemeClr val="accent1">
                    <a:lumMod val="60000"/>
                    <a:lumOff val="40000"/>
                  </a:schemeClr>
                </a:solidFill>
              </a:rPr>
              <a:t>Sources</a:t>
            </a:r>
          </a:p>
          <a:p>
            <a:pPr lvl="1"/>
            <a:r>
              <a:rPr lang="en-US" dirty="0">
                <a:solidFill>
                  <a:schemeClr val="accent1">
                    <a:lumMod val="60000"/>
                    <a:lumOff val="40000"/>
                  </a:schemeClr>
                </a:solidFill>
              </a:rPr>
              <a:t>Automation</a:t>
            </a:r>
          </a:p>
          <a:p>
            <a:r>
              <a:rPr lang="en-US" dirty="0"/>
              <a:t>PUE Modeling:</a:t>
            </a:r>
          </a:p>
          <a:p>
            <a:pPr lvl="1"/>
            <a:r>
              <a:rPr lang="en-US" dirty="0"/>
              <a:t>Data Engineering</a:t>
            </a:r>
          </a:p>
          <a:p>
            <a:pPr lvl="1"/>
            <a:r>
              <a:rPr lang="en-US" dirty="0"/>
              <a:t>Model engineering</a:t>
            </a:r>
          </a:p>
          <a:p>
            <a:pPr lvl="1"/>
            <a:r>
              <a:rPr lang="en-US" dirty="0"/>
              <a:t>Model Optimization</a:t>
            </a:r>
          </a:p>
          <a:p>
            <a:pPr lvl="1"/>
            <a:r>
              <a:rPr lang="en-US" dirty="0"/>
              <a:t>Results</a:t>
            </a:r>
          </a:p>
          <a:p>
            <a:endParaRPr lang="en-US" dirty="0"/>
          </a:p>
          <a:p>
            <a:pPr marL="0" indent="0">
              <a:buNone/>
            </a:pPr>
            <a:endParaRPr lang="en-US" dirty="0"/>
          </a:p>
          <a:p>
            <a:pPr marL="933450" lvl="2" indent="0">
              <a:buNone/>
            </a:pPr>
            <a:endParaRPr lang="en-US" dirty="0"/>
          </a:p>
          <a:p>
            <a:endParaRPr lang="en-US" dirty="0"/>
          </a:p>
        </p:txBody>
      </p:sp>
      <p:sp>
        <p:nvSpPr>
          <p:cNvPr id="6" name="Slide Number Placeholder 11">
            <a:extLst>
              <a:ext uri="{FF2B5EF4-FFF2-40B4-BE49-F238E27FC236}">
                <a16:creationId xmlns:a16="http://schemas.microsoft.com/office/drawing/2014/main" id="{7AA8E3E5-0E09-9E1C-2578-BC22D70F9226}"/>
              </a:ext>
            </a:extLst>
          </p:cNvPr>
          <p:cNvSpPr txBox="1">
            <a:spLocks/>
          </p:cNvSpPr>
          <p:nvPr/>
        </p:nvSpPr>
        <p:spPr>
          <a:xfrm>
            <a:off x="10748146" y="197784"/>
            <a:ext cx="838199" cy="47196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bg1"/>
              </a:solidFill>
            </a:endParaRPr>
          </a:p>
        </p:txBody>
      </p:sp>
      <p:sp>
        <p:nvSpPr>
          <p:cNvPr id="9" name="Slide Number Placeholder 8">
            <a:extLst>
              <a:ext uri="{FF2B5EF4-FFF2-40B4-BE49-F238E27FC236}">
                <a16:creationId xmlns:a16="http://schemas.microsoft.com/office/drawing/2014/main" id="{968AD156-F1C2-6A8F-C28D-970DD4AD30E2}"/>
              </a:ext>
            </a:extLst>
          </p:cNvPr>
          <p:cNvSpPr>
            <a:spLocks noGrp="1"/>
          </p:cNvSpPr>
          <p:nvPr>
            <p:ph type="sldNum" sz="quarter" idx="11"/>
          </p:nvPr>
        </p:nvSpPr>
        <p:spPr/>
        <p:txBody>
          <a:bodyPr/>
          <a:lstStyle/>
          <a:p>
            <a:fld id="{1CCDC5FD-33A1-A44F-B679-CC7E1CCB63BA}" type="slidenum">
              <a:rPr lang="en-US" smtClean="0"/>
              <a:pPr/>
              <a:t>12</a:t>
            </a:fld>
            <a:endParaRPr lang="en-US"/>
          </a:p>
        </p:txBody>
      </p:sp>
    </p:spTree>
    <p:extLst>
      <p:ext uri="{BB962C8B-B14F-4D97-AF65-F5344CB8AC3E}">
        <p14:creationId xmlns:p14="http://schemas.microsoft.com/office/powerpoint/2010/main" val="2900093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1F92F-9727-AB18-9E60-C50E7D0DAE32}"/>
              </a:ext>
            </a:extLst>
          </p:cNvPr>
          <p:cNvSpPr>
            <a:spLocks noGrp="1"/>
          </p:cNvSpPr>
          <p:nvPr>
            <p:ph type="title"/>
          </p:nvPr>
        </p:nvSpPr>
        <p:spPr>
          <a:xfrm>
            <a:off x="1154954" y="767698"/>
            <a:ext cx="9855946" cy="728480"/>
          </a:xfrm>
        </p:spPr>
        <p:txBody>
          <a:bodyPr/>
          <a:lstStyle/>
          <a:p>
            <a:r>
              <a:rPr lang="en-US" dirty="0"/>
              <a:t>Data Center Energy Consumption Data</a:t>
            </a:r>
          </a:p>
        </p:txBody>
      </p:sp>
      <p:sp>
        <p:nvSpPr>
          <p:cNvPr id="3" name="Content Placeholder 2">
            <a:extLst>
              <a:ext uri="{FF2B5EF4-FFF2-40B4-BE49-F238E27FC236}">
                <a16:creationId xmlns:a16="http://schemas.microsoft.com/office/drawing/2014/main" id="{57A3D537-51C7-AAE0-6210-A28AEEE98557}"/>
              </a:ext>
            </a:extLst>
          </p:cNvPr>
          <p:cNvSpPr>
            <a:spLocks noGrp="1"/>
          </p:cNvSpPr>
          <p:nvPr>
            <p:ph idx="1"/>
          </p:nvPr>
        </p:nvSpPr>
        <p:spPr>
          <a:xfrm>
            <a:off x="521629" y="1944303"/>
            <a:ext cx="7225371" cy="4819912"/>
          </a:xfrm>
        </p:spPr>
        <p:txBody>
          <a:bodyPr>
            <a:normAutofit/>
          </a:bodyPr>
          <a:lstStyle/>
          <a:p>
            <a:pPr>
              <a:buClr>
                <a:srgbClr val="0B3D91"/>
              </a:buClr>
              <a:buFont typeface="Century Gothic" panose="020B0502020202020204" pitchFamily="34" charset="0"/>
              <a:buChar char="►"/>
            </a:pPr>
            <a:r>
              <a:rPr lang="en-US" dirty="0">
                <a:solidFill>
                  <a:srgbClr val="0B3D91"/>
                </a:solidFill>
              </a:rPr>
              <a:t>Just over 1 year of data center energy consumption data</a:t>
            </a:r>
          </a:p>
          <a:p>
            <a:pPr lvl="1">
              <a:buClr>
                <a:srgbClr val="0B3D91"/>
              </a:buClr>
              <a:buFont typeface="Century Gothic" panose="020B0502020202020204" pitchFamily="34" charset="0"/>
              <a:buChar char="►"/>
            </a:pPr>
            <a:r>
              <a:rPr lang="en-US" dirty="0">
                <a:solidFill>
                  <a:srgbClr val="0B3D91"/>
                </a:solidFill>
              </a:rPr>
              <a:t>From 08/01/2022 – 10/31/2023</a:t>
            </a:r>
          </a:p>
          <a:p>
            <a:pPr>
              <a:buClr>
                <a:srgbClr val="0B3D91"/>
              </a:buClr>
              <a:buFont typeface="Century Gothic" panose="020B0502020202020204" pitchFamily="34" charset="0"/>
              <a:buChar char="►"/>
            </a:pPr>
            <a:r>
              <a:rPr lang="en-US" dirty="0">
                <a:solidFill>
                  <a:srgbClr val="0B3D91"/>
                </a:solidFill>
              </a:rPr>
              <a:t>Data includes energy consumption and data center configuration</a:t>
            </a:r>
          </a:p>
          <a:p>
            <a:pPr lvl="1">
              <a:buClr>
                <a:srgbClr val="0B3D91"/>
              </a:buClr>
              <a:buFont typeface="Century Gothic" panose="020B0502020202020204" pitchFamily="34" charset="0"/>
              <a:buChar char="►"/>
            </a:pPr>
            <a:r>
              <a:rPr lang="en-US" dirty="0">
                <a:solidFill>
                  <a:srgbClr val="0B3D91"/>
                </a:solidFill>
              </a:rPr>
              <a:t>water pumps, chillers, cooling fans, heaters, etc.</a:t>
            </a:r>
          </a:p>
          <a:p>
            <a:pPr lvl="1">
              <a:buClr>
                <a:srgbClr val="0B3D91"/>
              </a:buClr>
              <a:buFont typeface="Century Gothic" panose="020B0502020202020204" pitchFamily="34" charset="0"/>
              <a:buChar char="►"/>
            </a:pPr>
            <a:r>
              <a:rPr lang="en-US" dirty="0">
                <a:solidFill>
                  <a:srgbClr val="0B3D91"/>
                </a:solidFill>
              </a:rPr>
              <a:t>Most importantly, includes the PUE!</a:t>
            </a:r>
          </a:p>
          <a:p>
            <a:pPr>
              <a:buClr>
                <a:srgbClr val="0B3D91"/>
              </a:buClr>
              <a:buFont typeface="Century Gothic" panose="020B0502020202020204" pitchFamily="34" charset="0"/>
              <a:buChar char="►"/>
            </a:pPr>
            <a:r>
              <a:rPr lang="en-US" dirty="0">
                <a:solidFill>
                  <a:srgbClr val="0B3D91"/>
                </a:solidFill>
              </a:rPr>
              <a:t>Sample hourly readings of PUE and data center conditions. </a:t>
            </a:r>
          </a:p>
          <a:p>
            <a:pPr>
              <a:buClr>
                <a:srgbClr val="0B3D91"/>
              </a:buClr>
              <a:buFont typeface="Century Gothic" panose="020B0502020202020204" pitchFamily="34" charset="0"/>
              <a:buChar char="►"/>
            </a:pPr>
            <a:r>
              <a:rPr lang="en-US" dirty="0">
                <a:solidFill>
                  <a:srgbClr val="0B3D91"/>
                </a:solidFill>
              </a:rPr>
              <a:t>Joined with the hourly weather METAR data!</a:t>
            </a:r>
          </a:p>
          <a:p>
            <a:pPr>
              <a:buClr>
                <a:srgbClr val="0B3D91"/>
              </a:buClr>
              <a:buFont typeface="Century Gothic" panose="020B0502020202020204" pitchFamily="34" charset="0"/>
              <a:buChar char="►"/>
            </a:pPr>
            <a:r>
              <a:rPr lang="en-US" dirty="0">
                <a:solidFill>
                  <a:srgbClr val="0B3D91"/>
                </a:solidFill>
              </a:rPr>
              <a:t>Data corresponding to PUE outliers in the bottom 2% and top 2% were removed</a:t>
            </a:r>
          </a:p>
        </p:txBody>
      </p:sp>
      <p:sp>
        <p:nvSpPr>
          <p:cNvPr id="4" name="Slide Number Placeholder 3">
            <a:extLst>
              <a:ext uri="{FF2B5EF4-FFF2-40B4-BE49-F238E27FC236}">
                <a16:creationId xmlns:a16="http://schemas.microsoft.com/office/drawing/2014/main" id="{DEB8D551-1DC8-E873-84F7-2E6C97B9424B}"/>
              </a:ext>
            </a:extLst>
          </p:cNvPr>
          <p:cNvSpPr>
            <a:spLocks noGrp="1"/>
          </p:cNvSpPr>
          <p:nvPr>
            <p:ph type="sldNum" sz="quarter" idx="4"/>
          </p:nvPr>
        </p:nvSpPr>
        <p:spPr/>
        <p:txBody>
          <a:bodyPr/>
          <a:lstStyle/>
          <a:p>
            <a:fld id="{1CCDC5FD-33A1-A44F-B679-CC7E1CCB63BA}" type="slidenum">
              <a:rPr lang="en-US" smtClean="0"/>
              <a:pPr/>
              <a:t>13</a:t>
            </a:fld>
            <a:endParaRPr lang="en-US"/>
          </a:p>
        </p:txBody>
      </p:sp>
      <p:pic>
        <p:nvPicPr>
          <p:cNvPr id="6" name="Picture 5" descr="Chart&#10;&#10;Description automatically generated">
            <a:extLst>
              <a:ext uri="{FF2B5EF4-FFF2-40B4-BE49-F238E27FC236}">
                <a16:creationId xmlns:a16="http://schemas.microsoft.com/office/drawing/2014/main" id="{1160E548-EBB4-4E93-91D2-3DEA7404654B}"/>
              </a:ext>
            </a:extLst>
          </p:cNvPr>
          <p:cNvPicPr>
            <a:picLocks noChangeAspect="1"/>
          </p:cNvPicPr>
          <p:nvPr/>
        </p:nvPicPr>
        <p:blipFill>
          <a:blip r:embed="rId4"/>
          <a:stretch>
            <a:fillRect/>
          </a:stretch>
        </p:blipFill>
        <p:spPr>
          <a:xfrm>
            <a:off x="7747000" y="1594123"/>
            <a:ext cx="3839345" cy="2600924"/>
          </a:xfrm>
          <a:prstGeom prst="rect">
            <a:avLst/>
          </a:prstGeom>
        </p:spPr>
      </p:pic>
      <p:pic>
        <p:nvPicPr>
          <p:cNvPr id="7" name="Picture 6" descr="Chart, line chart&#10;&#10;Description automatically generated">
            <a:extLst>
              <a:ext uri="{FF2B5EF4-FFF2-40B4-BE49-F238E27FC236}">
                <a16:creationId xmlns:a16="http://schemas.microsoft.com/office/drawing/2014/main" id="{B7C2E256-1104-5574-D615-E05894931D7E}"/>
              </a:ext>
            </a:extLst>
          </p:cNvPr>
          <p:cNvPicPr>
            <a:picLocks noChangeAspect="1"/>
          </p:cNvPicPr>
          <p:nvPr/>
        </p:nvPicPr>
        <p:blipFill>
          <a:blip r:embed="rId5"/>
          <a:stretch>
            <a:fillRect/>
          </a:stretch>
        </p:blipFill>
        <p:spPr>
          <a:xfrm>
            <a:off x="7747000" y="4242367"/>
            <a:ext cx="3839345" cy="2474527"/>
          </a:xfrm>
          <a:prstGeom prst="rect">
            <a:avLst/>
          </a:prstGeom>
        </p:spPr>
      </p:pic>
    </p:spTree>
    <p:extLst>
      <p:ext uri="{BB962C8B-B14F-4D97-AF65-F5344CB8AC3E}">
        <p14:creationId xmlns:p14="http://schemas.microsoft.com/office/powerpoint/2010/main" val="775017188"/>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D564-3EE5-EED7-446B-DB88BA69B641}"/>
              </a:ext>
            </a:extLst>
          </p:cNvPr>
          <p:cNvSpPr>
            <a:spLocks noGrp="1"/>
          </p:cNvSpPr>
          <p:nvPr>
            <p:ph type="title"/>
          </p:nvPr>
        </p:nvSpPr>
        <p:spPr/>
        <p:txBody>
          <a:bodyPr/>
          <a:lstStyle/>
          <a:p>
            <a:r>
              <a:rPr lang="en-US" dirty="0"/>
              <a:t>Data Visualization</a:t>
            </a:r>
          </a:p>
        </p:txBody>
      </p:sp>
      <p:sp>
        <p:nvSpPr>
          <p:cNvPr id="4" name="Slide Number Placeholder 3">
            <a:extLst>
              <a:ext uri="{FF2B5EF4-FFF2-40B4-BE49-F238E27FC236}">
                <a16:creationId xmlns:a16="http://schemas.microsoft.com/office/drawing/2014/main" id="{FA78EB0A-AC87-19F6-6857-9DCF1FD7E852}"/>
              </a:ext>
            </a:extLst>
          </p:cNvPr>
          <p:cNvSpPr>
            <a:spLocks noGrp="1"/>
          </p:cNvSpPr>
          <p:nvPr>
            <p:ph type="sldNum" sz="quarter" idx="4"/>
          </p:nvPr>
        </p:nvSpPr>
        <p:spPr/>
        <p:txBody>
          <a:bodyPr/>
          <a:lstStyle/>
          <a:p>
            <a:fld id="{1CCDC5FD-33A1-A44F-B679-CC7E1CCB63BA}" type="slidenum">
              <a:rPr lang="en-US" smtClean="0"/>
              <a:pPr/>
              <a:t>14</a:t>
            </a:fld>
            <a:endParaRPr lang="en-US"/>
          </a:p>
        </p:txBody>
      </p:sp>
      <p:pic>
        <p:nvPicPr>
          <p:cNvPr id="8" name="Picture 7" descr="Chart, scatter chart&#10;&#10;Description automatically generated">
            <a:extLst>
              <a:ext uri="{FF2B5EF4-FFF2-40B4-BE49-F238E27FC236}">
                <a16:creationId xmlns:a16="http://schemas.microsoft.com/office/drawing/2014/main" id="{62827ABD-B5B4-85D5-2D30-FBB7F5BFAD68}"/>
              </a:ext>
            </a:extLst>
          </p:cNvPr>
          <p:cNvPicPr>
            <a:picLocks noChangeAspect="1"/>
          </p:cNvPicPr>
          <p:nvPr/>
        </p:nvPicPr>
        <p:blipFill>
          <a:blip r:embed="rId3"/>
          <a:stretch>
            <a:fillRect/>
          </a:stretch>
        </p:blipFill>
        <p:spPr>
          <a:xfrm>
            <a:off x="292103" y="3063073"/>
            <a:ext cx="5559547" cy="3367957"/>
          </a:xfrm>
          <a:prstGeom prst="rect">
            <a:avLst/>
          </a:prstGeom>
        </p:spPr>
      </p:pic>
      <p:pic>
        <p:nvPicPr>
          <p:cNvPr id="10" name="Picture 9">
            <a:extLst>
              <a:ext uri="{FF2B5EF4-FFF2-40B4-BE49-F238E27FC236}">
                <a16:creationId xmlns:a16="http://schemas.microsoft.com/office/drawing/2014/main" id="{B8616151-433B-A064-D5A4-41E0A51C3ABF}"/>
              </a:ext>
            </a:extLst>
          </p:cNvPr>
          <p:cNvPicPr>
            <a:picLocks noChangeAspect="1"/>
          </p:cNvPicPr>
          <p:nvPr/>
        </p:nvPicPr>
        <p:blipFill>
          <a:blip r:embed="rId4"/>
          <a:stretch>
            <a:fillRect/>
          </a:stretch>
        </p:blipFill>
        <p:spPr>
          <a:xfrm>
            <a:off x="6340351" y="3063073"/>
            <a:ext cx="5559547" cy="3437708"/>
          </a:xfrm>
          <a:prstGeom prst="rect">
            <a:avLst/>
          </a:prstGeom>
        </p:spPr>
      </p:pic>
      <p:sp>
        <p:nvSpPr>
          <p:cNvPr id="12" name="Content Placeholder 11">
            <a:extLst>
              <a:ext uri="{FF2B5EF4-FFF2-40B4-BE49-F238E27FC236}">
                <a16:creationId xmlns:a16="http://schemas.microsoft.com/office/drawing/2014/main" id="{E6970169-04B2-4254-D9AC-DC38CF79EB59}"/>
              </a:ext>
            </a:extLst>
          </p:cNvPr>
          <p:cNvSpPr>
            <a:spLocks noGrp="1"/>
          </p:cNvSpPr>
          <p:nvPr>
            <p:ph idx="1"/>
          </p:nvPr>
        </p:nvSpPr>
        <p:spPr/>
        <p:txBody>
          <a:bodyPr/>
          <a:lstStyle/>
          <a:p>
            <a:r>
              <a:rPr lang="en-US" dirty="0"/>
              <a:t>Can we make sense of the joint dataset?</a:t>
            </a:r>
          </a:p>
          <a:p>
            <a:pPr lvl="1"/>
            <a:r>
              <a:rPr lang="en-US" dirty="0"/>
              <a:t>Dimensionality Reduction &amp; Data visualization techniques…</a:t>
            </a:r>
          </a:p>
        </p:txBody>
      </p:sp>
    </p:spTree>
    <p:extLst>
      <p:ext uri="{BB962C8B-B14F-4D97-AF65-F5344CB8AC3E}">
        <p14:creationId xmlns:p14="http://schemas.microsoft.com/office/powerpoint/2010/main" val="190758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95A69-5738-372A-35DB-65C073C0772B}"/>
              </a:ext>
            </a:extLst>
          </p:cNvPr>
          <p:cNvSpPr>
            <a:spLocks noGrp="1"/>
          </p:cNvSpPr>
          <p:nvPr>
            <p:ph type="title"/>
          </p:nvPr>
        </p:nvSpPr>
        <p:spPr/>
        <p:txBody>
          <a:bodyPr/>
          <a:lstStyle/>
          <a:p>
            <a:r>
              <a:rPr lang="en-US" dirty="0"/>
              <a:t>Feature Engineering</a:t>
            </a:r>
          </a:p>
        </p:txBody>
      </p:sp>
      <p:sp>
        <p:nvSpPr>
          <p:cNvPr id="3" name="Content Placeholder 2">
            <a:extLst>
              <a:ext uri="{FF2B5EF4-FFF2-40B4-BE49-F238E27FC236}">
                <a16:creationId xmlns:a16="http://schemas.microsoft.com/office/drawing/2014/main" id="{4AE3D900-1DD2-21A0-1788-DC1C13C476EB}"/>
              </a:ext>
            </a:extLst>
          </p:cNvPr>
          <p:cNvSpPr>
            <a:spLocks noGrp="1"/>
          </p:cNvSpPr>
          <p:nvPr>
            <p:ph idx="1"/>
          </p:nvPr>
        </p:nvSpPr>
        <p:spPr/>
        <p:txBody>
          <a:bodyPr/>
          <a:lstStyle/>
          <a:p>
            <a:pPr>
              <a:buClr>
                <a:srgbClr val="0B3D91"/>
              </a:buClr>
              <a:buFont typeface="Century Gothic" panose="020B0502020202020204" pitchFamily="34" charset="0"/>
              <a:buChar char="►"/>
            </a:pPr>
            <a:r>
              <a:rPr lang="en-US" dirty="0">
                <a:solidFill>
                  <a:srgbClr val="0B3D91"/>
                </a:solidFill>
              </a:rPr>
              <a:t>This data does NOT contain information about changes to the data center, e.g.</a:t>
            </a:r>
          </a:p>
          <a:p>
            <a:pPr lvl="1">
              <a:buClr>
                <a:srgbClr val="0B3D91"/>
              </a:buClr>
              <a:buFont typeface="Century Gothic" panose="020B0502020202020204" pitchFamily="34" charset="0"/>
              <a:buChar char="►"/>
            </a:pPr>
            <a:r>
              <a:rPr lang="en-US" dirty="0">
                <a:solidFill>
                  <a:srgbClr val="0B3D91"/>
                </a:solidFill>
              </a:rPr>
              <a:t>IT Load</a:t>
            </a:r>
          </a:p>
          <a:p>
            <a:pPr lvl="1">
              <a:buClr>
                <a:srgbClr val="0B3D91"/>
              </a:buClr>
              <a:buFont typeface="Century Gothic" panose="020B0502020202020204" pitchFamily="34" charset="0"/>
              <a:buChar char="►"/>
            </a:pPr>
            <a:r>
              <a:rPr lang="en-US" dirty="0">
                <a:solidFill>
                  <a:srgbClr val="0B3D91"/>
                </a:solidFill>
              </a:rPr>
              <a:t>Replacement of old inefficient hardware</a:t>
            </a:r>
          </a:p>
          <a:p>
            <a:pPr lvl="1">
              <a:buClr>
                <a:srgbClr val="0B3D91"/>
              </a:buClr>
              <a:buFont typeface="Century Gothic" panose="020B0502020202020204" pitchFamily="34" charset="0"/>
              <a:buChar char="►"/>
            </a:pPr>
            <a:r>
              <a:rPr lang="en-US" dirty="0">
                <a:solidFill>
                  <a:srgbClr val="0B3D91"/>
                </a:solidFill>
              </a:rPr>
              <a:t>Reconfigured thermal tiles</a:t>
            </a:r>
          </a:p>
          <a:p>
            <a:pPr>
              <a:buClr>
                <a:srgbClr val="0B3D91"/>
              </a:buClr>
              <a:buFont typeface="Century Gothic" panose="020B0502020202020204" pitchFamily="34" charset="0"/>
              <a:buChar char="►"/>
            </a:pPr>
            <a:r>
              <a:rPr lang="en-US" b="1" dirty="0">
                <a:solidFill>
                  <a:srgbClr val="0B3D91"/>
                </a:solidFill>
              </a:rPr>
              <a:t>Problem</a:t>
            </a:r>
            <a:r>
              <a:rPr lang="en-US" dirty="0">
                <a:solidFill>
                  <a:srgbClr val="0B3D91"/>
                </a:solidFill>
              </a:rPr>
              <a:t>: How do we get a model to expect such changes in infrastructure, or usage patterns and continue to be able to accurately predict the PUE?</a:t>
            </a:r>
          </a:p>
          <a:p>
            <a:pPr marL="0" indent="0">
              <a:buNone/>
            </a:pPr>
            <a:endParaRPr lang="en-US" dirty="0"/>
          </a:p>
        </p:txBody>
      </p:sp>
      <p:sp>
        <p:nvSpPr>
          <p:cNvPr id="4" name="Slide Number Placeholder 3">
            <a:extLst>
              <a:ext uri="{FF2B5EF4-FFF2-40B4-BE49-F238E27FC236}">
                <a16:creationId xmlns:a16="http://schemas.microsoft.com/office/drawing/2014/main" id="{DA69E553-7943-869B-E6A0-3341F5733695}"/>
              </a:ext>
            </a:extLst>
          </p:cNvPr>
          <p:cNvSpPr>
            <a:spLocks noGrp="1"/>
          </p:cNvSpPr>
          <p:nvPr>
            <p:ph type="sldNum" sz="quarter" idx="4"/>
          </p:nvPr>
        </p:nvSpPr>
        <p:spPr/>
        <p:txBody>
          <a:bodyPr/>
          <a:lstStyle/>
          <a:p>
            <a:fld id="{1CCDC5FD-33A1-A44F-B679-CC7E1CCB63BA}" type="slidenum">
              <a:rPr lang="en-US" smtClean="0"/>
              <a:pPr/>
              <a:t>15</a:t>
            </a:fld>
            <a:endParaRPr lang="en-US"/>
          </a:p>
        </p:txBody>
      </p:sp>
    </p:spTree>
    <p:extLst>
      <p:ext uri="{BB962C8B-B14F-4D97-AF65-F5344CB8AC3E}">
        <p14:creationId xmlns:p14="http://schemas.microsoft.com/office/powerpoint/2010/main" val="417895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D622-3B29-AC44-B418-92CABC5A872E}"/>
              </a:ext>
            </a:extLst>
          </p:cNvPr>
          <p:cNvSpPr>
            <a:spLocks noGrp="1"/>
          </p:cNvSpPr>
          <p:nvPr>
            <p:ph type="title"/>
          </p:nvPr>
        </p:nvSpPr>
        <p:spPr/>
        <p:txBody>
          <a:bodyPr/>
          <a:lstStyle/>
          <a:p>
            <a:r>
              <a:rPr lang="en-US" dirty="0"/>
              <a:t>Approach</a:t>
            </a:r>
          </a:p>
        </p:txBody>
      </p:sp>
      <p:sp>
        <p:nvSpPr>
          <p:cNvPr id="3" name="Text Placeholder 2"/>
          <p:cNvSpPr>
            <a:spLocks noGrp="1"/>
          </p:cNvSpPr>
          <p:nvPr>
            <p:ph type="body" sz="quarter" idx="12"/>
          </p:nvPr>
        </p:nvSpPr>
        <p:spPr>
          <a:xfrm>
            <a:off x="518161" y="1991042"/>
            <a:ext cx="7031501" cy="4768515"/>
          </a:xfrm>
        </p:spPr>
        <p:txBody>
          <a:bodyPr>
            <a:normAutofit/>
          </a:bodyPr>
          <a:lstStyle/>
          <a:p>
            <a:r>
              <a:rPr lang="en-US" dirty="0"/>
              <a:t>Problem: Given </a:t>
            </a:r>
            <a:r>
              <a:rPr lang="en-US" i="1" dirty="0"/>
              <a:t>n </a:t>
            </a:r>
            <a:r>
              <a:rPr lang="en-US" dirty="0"/>
              <a:t>timesteps worth of data, can we predict the next </a:t>
            </a:r>
            <a:r>
              <a:rPr lang="en-US" i="1" dirty="0"/>
              <a:t>n</a:t>
            </a:r>
            <a:r>
              <a:rPr lang="en-US" dirty="0"/>
              <a:t> timesteps of PUE?</a:t>
            </a:r>
          </a:p>
          <a:p>
            <a:r>
              <a:rPr lang="en-US" dirty="0"/>
              <a:t>As a computational linguist…</a:t>
            </a:r>
          </a:p>
          <a:p>
            <a:pPr lvl="1"/>
            <a:r>
              <a:rPr lang="en-US" dirty="0"/>
              <a:t>I thought of this as a </a:t>
            </a:r>
            <a:r>
              <a:rPr lang="en-US" b="1" dirty="0"/>
              <a:t>supervised</a:t>
            </a:r>
            <a:r>
              <a:rPr lang="en-US" dirty="0"/>
              <a:t> problem, we already have the PUE!</a:t>
            </a:r>
          </a:p>
          <a:p>
            <a:pPr lvl="1"/>
            <a:r>
              <a:rPr lang="en-US" dirty="0"/>
              <a:t>I thought of this problem as a </a:t>
            </a:r>
            <a:r>
              <a:rPr lang="en-US" b="1" dirty="0"/>
              <a:t>machine translation (MT)</a:t>
            </a:r>
            <a:r>
              <a:rPr lang="en-US" dirty="0"/>
              <a:t> problem, or </a:t>
            </a:r>
            <a:r>
              <a:rPr lang="en-US" b="1" dirty="0"/>
              <a:t>part-of-speech (POS) </a:t>
            </a:r>
            <a:r>
              <a:rPr lang="en-US" dirty="0"/>
              <a:t>tagging problem</a:t>
            </a:r>
          </a:p>
          <a:p>
            <a:pPr lvl="1"/>
            <a:r>
              <a:rPr lang="en-US" dirty="0"/>
              <a:t>One time stamp of data (both data center consumption &amp; weather data) is analogous to a </a:t>
            </a:r>
            <a:r>
              <a:rPr lang="en-US" b="1" dirty="0"/>
              <a:t>word embedding</a:t>
            </a:r>
          </a:p>
          <a:p>
            <a:pPr lvl="2"/>
            <a:r>
              <a:rPr lang="en-US" dirty="0"/>
              <a:t>Word embedding: A vector representation of an individual word capturing semantic information about that individual word. </a:t>
            </a:r>
          </a:p>
          <a:p>
            <a:pPr lvl="1"/>
            <a:r>
              <a:rPr lang="en-US" dirty="0"/>
              <a:t>The sequence of next n timesteps of PUE is analogous to the translated sentence, or the sequence of part-of-speech tags!</a:t>
            </a:r>
          </a:p>
        </p:txBody>
      </p:sp>
      <p:sp>
        <p:nvSpPr>
          <p:cNvPr id="4" name="TextBox 3">
            <a:extLst>
              <a:ext uri="{FF2B5EF4-FFF2-40B4-BE49-F238E27FC236}">
                <a16:creationId xmlns:a16="http://schemas.microsoft.com/office/drawing/2014/main" id="{51593832-7948-4298-A3BE-0866EE161E59}"/>
              </a:ext>
            </a:extLst>
          </p:cNvPr>
          <p:cNvSpPr txBox="1"/>
          <p:nvPr/>
        </p:nvSpPr>
        <p:spPr>
          <a:xfrm>
            <a:off x="1441098" y="6390225"/>
            <a:ext cx="184731" cy="369332"/>
          </a:xfrm>
          <a:prstGeom prst="rect">
            <a:avLst/>
          </a:prstGeom>
          <a:noFill/>
        </p:spPr>
        <p:txBody>
          <a:bodyPr wrap="none" rtlCol="0">
            <a:spAutoFit/>
          </a:bodyPr>
          <a:lstStyle/>
          <a:p>
            <a:endParaRPr lang="en-US" dirty="0"/>
          </a:p>
        </p:txBody>
      </p:sp>
      <p:sp>
        <p:nvSpPr>
          <p:cNvPr id="5" name="Slide Number Placeholder 4">
            <a:extLst>
              <a:ext uri="{FF2B5EF4-FFF2-40B4-BE49-F238E27FC236}">
                <a16:creationId xmlns:a16="http://schemas.microsoft.com/office/drawing/2014/main" id="{10A889BE-39D1-E47A-9C2B-DDED2C53B7FF}"/>
              </a:ext>
            </a:extLst>
          </p:cNvPr>
          <p:cNvSpPr>
            <a:spLocks noGrp="1"/>
          </p:cNvSpPr>
          <p:nvPr>
            <p:ph type="sldNum" sz="quarter" idx="11"/>
          </p:nvPr>
        </p:nvSpPr>
        <p:spPr/>
        <p:txBody>
          <a:bodyPr/>
          <a:lstStyle/>
          <a:p>
            <a:fld id="{1CCDC5FD-33A1-A44F-B679-CC7E1CCB63BA}" type="slidenum">
              <a:rPr lang="en-US" smtClean="0"/>
              <a:pPr/>
              <a:t>16</a:t>
            </a:fld>
            <a:endParaRPr lang="en-US"/>
          </a:p>
        </p:txBody>
      </p:sp>
      <p:pic>
        <p:nvPicPr>
          <p:cNvPr id="7" name="Picture 6" descr="Graphical user interface, application, website&#10;&#10;Description automatically generated">
            <a:extLst>
              <a:ext uri="{FF2B5EF4-FFF2-40B4-BE49-F238E27FC236}">
                <a16:creationId xmlns:a16="http://schemas.microsoft.com/office/drawing/2014/main" id="{F00DFB60-EEFA-DAC9-62A6-C5CF0D6B3800}"/>
              </a:ext>
            </a:extLst>
          </p:cNvPr>
          <p:cNvPicPr>
            <a:picLocks noChangeAspect="1"/>
          </p:cNvPicPr>
          <p:nvPr/>
        </p:nvPicPr>
        <p:blipFill>
          <a:blip r:embed="rId3"/>
          <a:stretch>
            <a:fillRect/>
          </a:stretch>
        </p:blipFill>
        <p:spPr>
          <a:xfrm>
            <a:off x="5802936" y="5085305"/>
            <a:ext cx="6119433" cy="1574911"/>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38A6E65-226A-EECB-30D7-4626710B9660}"/>
              </a:ext>
            </a:extLst>
          </p:cNvPr>
          <p:cNvPicPr>
            <a:picLocks noChangeAspect="1"/>
          </p:cNvPicPr>
          <p:nvPr/>
        </p:nvPicPr>
        <p:blipFill>
          <a:blip r:embed="rId4"/>
          <a:stretch>
            <a:fillRect/>
          </a:stretch>
        </p:blipFill>
        <p:spPr>
          <a:xfrm>
            <a:off x="8089492" y="1991042"/>
            <a:ext cx="3022070" cy="2603501"/>
          </a:xfrm>
          <a:prstGeom prst="rect">
            <a:avLst/>
          </a:prstGeom>
        </p:spPr>
      </p:pic>
    </p:spTree>
    <p:extLst>
      <p:ext uri="{BB962C8B-B14F-4D97-AF65-F5344CB8AC3E}">
        <p14:creationId xmlns:p14="http://schemas.microsoft.com/office/powerpoint/2010/main" val="3341995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3440-6CA9-1D22-A661-53FE0F3227AC}"/>
              </a:ext>
            </a:extLst>
          </p:cNvPr>
          <p:cNvSpPr>
            <a:spLocks noGrp="1"/>
          </p:cNvSpPr>
          <p:nvPr>
            <p:ph type="title"/>
          </p:nvPr>
        </p:nvSpPr>
        <p:spPr/>
        <p:txBody>
          <a:bodyPr/>
          <a:lstStyle/>
          <a:p>
            <a:r>
              <a:rPr lang="en-US" dirty="0"/>
              <a:t>RNNs</a:t>
            </a:r>
          </a:p>
        </p:txBody>
      </p:sp>
      <p:sp>
        <p:nvSpPr>
          <p:cNvPr id="3" name="Content Placeholder 2">
            <a:extLst>
              <a:ext uri="{FF2B5EF4-FFF2-40B4-BE49-F238E27FC236}">
                <a16:creationId xmlns:a16="http://schemas.microsoft.com/office/drawing/2014/main" id="{29BB2C0A-A3C2-E639-85A8-8076FDFB530E}"/>
              </a:ext>
            </a:extLst>
          </p:cNvPr>
          <p:cNvSpPr>
            <a:spLocks noGrp="1"/>
          </p:cNvSpPr>
          <p:nvPr>
            <p:ph idx="1"/>
          </p:nvPr>
        </p:nvSpPr>
        <p:spPr/>
        <p:txBody>
          <a:bodyPr/>
          <a:lstStyle/>
          <a:p>
            <a:pPr>
              <a:buClr>
                <a:srgbClr val="0B3D91"/>
              </a:buClr>
            </a:pPr>
            <a:r>
              <a:rPr lang="en-US" dirty="0">
                <a:solidFill>
                  <a:srgbClr val="0B3D91"/>
                </a:solidFill>
              </a:rPr>
              <a:t>Recurrent Neural Networks (RNN) work with sequential data</a:t>
            </a:r>
          </a:p>
          <a:p>
            <a:pPr>
              <a:buClr>
                <a:srgbClr val="0B3D91"/>
              </a:buClr>
            </a:pPr>
            <a:r>
              <a:rPr lang="en-US" dirty="0">
                <a:solidFill>
                  <a:srgbClr val="0B3D91"/>
                </a:solidFill>
              </a:rPr>
              <a:t>Two types of RNNs: Vanilla RNN vs. Long Short-Term Memory (LSTM)</a:t>
            </a:r>
          </a:p>
        </p:txBody>
      </p:sp>
      <p:sp>
        <p:nvSpPr>
          <p:cNvPr id="4" name="Slide Number Placeholder 3">
            <a:extLst>
              <a:ext uri="{FF2B5EF4-FFF2-40B4-BE49-F238E27FC236}">
                <a16:creationId xmlns:a16="http://schemas.microsoft.com/office/drawing/2014/main" id="{FE3438D7-EFEE-EF94-552E-6C16BE71E9E9}"/>
              </a:ext>
            </a:extLst>
          </p:cNvPr>
          <p:cNvSpPr>
            <a:spLocks noGrp="1"/>
          </p:cNvSpPr>
          <p:nvPr>
            <p:ph type="sldNum" sz="quarter" idx="4"/>
          </p:nvPr>
        </p:nvSpPr>
        <p:spPr/>
        <p:txBody>
          <a:bodyPr/>
          <a:lstStyle/>
          <a:p>
            <a:fld id="{1CCDC5FD-33A1-A44F-B679-CC7E1CCB63BA}" type="slidenum">
              <a:rPr lang="en-US" smtClean="0"/>
              <a:pPr/>
              <a:t>17</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9F76E4C7-E130-CCF6-0397-47B3CF7ADED1}"/>
              </a:ext>
            </a:extLst>
          </p:cNvPr>
          <p:cNvPicPr>
            <a:picLocks noChangeAspect="1"/>
          </p:cNvPicPr>
          <p:nvPr/>
        </p:nvPicPr>
        <p:blipFill>
          <a:blip r:embed="rId3"/>
          <a:stretch>
            <a:fillRect/>
          </a:stretch>
        </p:blipFill>
        <p:spPr>
          <a:xfrm>
            <a:off x="521629" y="3064029"/>
            <a:ext cx="6188320" cy="2060759"/>
          </a:xfrm>
          <a:prstGeom prst="rect">
            <a:avLst/>
          </a:prstGeom>
        </p:spPr>
      </p:pic>
      <p:sp>
        <p:nvSpPr>
          <p:cNvPr id="8" name="TextBox 7">
            <a:extLst>
              <a:ext uri="{FF2B5EF4-FFF2-40B4-BE49-F238E27FC236}">
                <a16:creationId xmlns:a16="http://schemas.microsoft.com/office/drawing/2014/main" id="{FC1F536B-B592-4C1E-CFD1-1730EF1DF8F4}"/>
              </a:ext>
            </a:extLst>
          </p:cNvPr>
          <p:cNvSpPr txBox="1"/>
          <p:nvPr/>
        </p:nvSpPr>
        <p:spPr>
          <a:xfrm>
            <a:off x="521628" y="5902431"/>
            <a:ext cx="10732525" cy="769441"/>
          </a:xfrm>
          <a:prstGeom prst="rect">
            <a:avLst/>
          </a:prstGeom>
          <a:noFill/>
        </p:spPr>
        <p:txBody>
          <a:bodyPr wrap="square">
            <a:spAutoFit/>
          </a:bodyPr>
          <a:lstStyle/>
          <a:p>
            <a:r>
              <a:rPr lang="en-US" sz="1100" dirty="0"/>
              <a:t>Fig 1. </a:t>
            </a:r>
            <a:r>
              <a:rPr lang="en-US" sz="1100" dirty="0" err="1"/>
              <a:t>fdeloche</a:t>
            </a:r>
            <a:r>
              <a:rPr lang="en-US" sz="1100" dirty="0"/>
              <a:t>, CC BY-SA 4.0 &lt;https://creativecommons.org/licenses/by-sa/4.0&gt;, via Wikimedia Commons, https://upload.wikimedia.org/wikipedia/commons/b/b5/Recurrent_neural_network_unfold.svg</a:t>
            </a:r>
          </a:p>
          <a:p>
            <a:r>
              <a:rPr lang="en-US" sz="1100" dirty="0"/>
              <a:t>Fig 2. </a:t>
            </a:r>
            <a:r>
              <a:rPr lang="en-US" sz="1100" dirty="0" err="1"/>
              <a:t>fdeloche</a:t>
            </a:r>
            <a:r>
              <a:rPr lang="en-US" sz="1100" dirty="0"/>
              <a:t>, CC BY-SA 4.0 &lt;https://creativecommons.org/licenses/by-sa/4.0&gt;, via Wikimedia Commons, https://upload.wikimedia.org/wikipedia/commons/6/63/Long_Short-Term_Memory.svg</a:t>
            </a:r>
          </a:p>
        </p:txBody>
      </p:sp>
      <p:sp>
        <p:nvSpPr>
          <p:cNvPr id="11" name="TextBox 10">
            <a:extLst>
              <a:ext uri="{FF2B5EF4-FFF2-40B4-BE49-F238E27FC236}">
                <a16:creationId xmlns:a16="http://schemas.microsoft.com/office/drawing/2014/main" id="{0BC3FB35-B754-0D8D-50BC-85586A7A828A}"/>
              </a:ext>
            </a:extLst>
          </p:cNvPr>
          <p:cNvSpPr txBox="1"/>
          <p:nvPr/>
        </p:nvSpPr>
        <p:spPr>
          <a:xfrm flipH="1">
            <a:off x="5697842" y="4641691"/>
            <a:ext cx="434928" cy="261610"/>
          </a:xfrm>
          <a:prstGeom prst="rect">
            <a:avLst/>
          </a:prstGeom>
          <a:noFill/>
        </p:spPr>
        <p:txBody>
          <a:bodyPr wrap="square" rtlCol="0">
            <a:spAutoFit/>
          </a:bodyPr>
          <a:lstStyle/>
          <a:p>
            <a:r>
              <a:rPr lang="en-US" sz="1100" dirty="0"/>
              <a:t>1.</a:t>
            </a:r>
          </a:p>
        </p:txBody>
      </p:sp>
      <p:pic>
        <p:nvPicPr>
          <p:cNvPr id="13" name="Picture 12" descr="A screenshot of a computer&#10;&#10;Description automatically generated with medium confidence">
            <a:extLst>
              <a:ext uri="{FF2B5EF4-FFF2-40B4-BE49-F238E27FC236}">
                <a16:creationId xmlns:a16="http://schemas.microsoft.com/office/drawing/2014/main" id="{5738470E-65D7-6D92-56BC-52F3F45872CE}"/>
              </a:ext>
            </a:extLst>
          </p:cNvPr>
          <p:cNvPicPr>
            <a:picLocks noChangeAspect="1"/>
          </p:cNvPicPr>
          <p:nvPr/>
        </p:nvPicPr>
        <p:blipFill>
          <a:blip r:embed="rId4"/>
          <a:stretch>
            <a:fillRect/>
          </a:stretch>
        </p:blipFill>
        <p:spPr>
          <a:xfrm>
            <a:off x="6712475" y="3064029"/>
            <a:ext cx="4454770" cy="1979414"/>
          </a:xfrm>
          <a:prstGeom prst="rect">
            <a:avLst/>
          </a:prstGeom>
        </p:spPr>
      </p:pic>
      <p:sp>
        <p:nvSpPr>
          <p:cNvPr id="14" name="TextBox 13">
            <a:extLst>
              <a:ext uri="{FF2B5EF4-FFF2-40B4-BE49-F238E27FC236}">
                <a16:creationId xmlns:a16="http://schemas.microsoft.com/office/drawing/2014/main" id="{F68E7C3F-6AAC-2888-146C-50A3C4E1F473}"/>
              </a:ext>
            </a:extLst>
          </p:cNvPr>
          <p:cNvSpPr txBox="1"/>
          <p:nvPr/>
        </p:nvSpPr>
        <p:spPr>
          <a:xfrm flipH="1">
            <a:off x="10530682" y="4733310"/>
            <a:ext cx="434928" cy="261610"/>
          </a:xfrm>
          <a:prstGeom prst="rect">
            <a:avLst/>
          </a:prstGeom>
          <a:noFill/>
        </p:spPr>
        <p:txBody>
          <a:bodyPr wrap="square" rtlCol="0">
            <a:spAutoFit/>
          </a:bodyPr>
          <a:lstStyle/>
          <a:p>
            <a:r>
              <a:rPr lang="en-US" sz="1100" dirty="0"/>
              <a:t>2.</a:t>
            </a:r>
          </a:p>
        </p:txBody>
      </p:sp>
    </p:spTree>
    <p:extLst>
      <p:ext uri="{BB962C8B-B14F-4D97-AF65-F5344CB8AC3E}">
        <p14:creationId xmlns:p14="http://schemas.microsoft.com/office/powerpoint/2010/main" val="57909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BCDB-E568-9312-8CB8-AFF6D5A28123}"/>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3D813CE5-03E1-E30C-1258-2A0A68D00DA8}"/>
              </a:ext>
            </a:extLst>
          </p:cNvPr>
          <p:cNvSpPr>
            <a:spLocks noGrp="1"/>
          </p:cNvSpPr>
          <p:nvPr>
            <p:ph idx="1"/>
          </p:nvPr>
        </p:nvSpPr>
        <p:spPr>
          <a:xfrm>
            <a:off x="521629" y="1944304"/>
            <a:ext cx="11148741" cy="4405696"/>
          </a:xfrm>
        </p:spPr>
        <p:txBody>
          <a:bodyPr>
            <a:normAutofit fontScale="92500" lnSpcReduction="10000"/>
          </a:bodyPr>
          <a:lstStyle/>
          <a:p>
            <a:pPr>
              <a:buClr>
                <a:srgbClr val="0B3D91"/>
              </a:buClr>
              <a:buFont typeface="Century Gothic" panose="020B0502020202020204" pitchFamily="34" charset="0"/>
              <a:buChar char="►"/>
            </a:pPr>
            <a:r>
              <a:rPr lang="en-US" dirty="0">
                <a:solidFill>
                  <a:srgbClr val="0B3D91"/>
                </a:solidFill>
              </a:rPr>
              <a:t>Vanilla Recurrent Neural Network (RNN)</a:t>
            </a:r>
          </a:p>
          <a:p>
            <a:pPr lvl="1">
              <a:buClr>
                <a:srgbClr val="0B3D91"/>
              </a:buClr>
              <a:buFont typeface="Century Gothic" panose="020B0502020202020204" pitchFamily="34" charset="0"/>
              <a:buChar char="►"/>
            </a:pPr>
            <a:r>
              <a:rPr lang="en-US" dirty="0">
                <a:solidFill>
                  <a:srgbClr val="0B3D91"/>
                </a:solidFill>
              </a:rPr>
              <a:t>One weight matrix </a:t>
            </a:r>
          </a:p>
          <a:p>
            <a:pPr lvl="1">
              <a:buClr>
                <a:srgbClr val="0B3D91"/>
              </a:buClr>
              <a:buFont typeface="Century Gothic" panose="020B0502020202020204" pitchFamily="34" charset="0"/>
              <a:buChar char="►"/>
            </a:pPr>
            <a:r>
              <a:rPr lang="en-US" dirty="0">
                <a:solidFill>
                  <a:srgbClr val="0B3D91"/>
                </a:solidFill>
              </a:rPr>
              <a:t>Con: Vanishing/Exploding Gradient Problem</a:t>
            </a:r>
          </a:p>
          <a:p>
            <a:pPr lvl="1">
              <a:buClr>
                <a:srgbClr val="0B3D91"/>
              </a:buClr>
              <a:buFont typeface="Century Gothic" panose="020B0502020202020204" pitchFamily="34" charset="0"/>
              <a:buChar char="►"/>
            </a:pPr>
            <a:r>
              <a:rPr lang="en-US" dirty="0">
                <a:solidFill>
                  <a:srgbClr val="0B3D91"/>
                </a:solidFill>
              </a:rPr>
              <a:t>Con: Only able to rely on the previous timestamp</a:t>
            </a:r>
          </a:p>
          <a:p>
            <a:pPr>
              <a:buClr>
                <a:srgbClr val="0B3D91"/>
              </a:buClr>
              <a:buFont typeface="Century Gothic" panose="020B0502020202020204" pitchFamily="34" charset="0"/>
              <a:buChar char="►"/>
            </a:pPr>
            <a:r>
              <a:rPr lang="en-US" dirty="0">
                <a:solidFill>
                  <a:srgbClr val="0B3D91"/>
                </a:solidFill>
              </a:rPr>
              <a:t>Sequence to Sequence Long Short-Term Memory (Seq2Seq LSTM)</a:t>
            </a:r>
          </a:p>
          <a:p>
            <a:pPr lvl="1">
              <a:buClr>
                <a:srgbClr val="0B3D91"/>
              </a:buClr>
              <a:buFont typeface="Century Gothic" panose="020B0502020202020204" pitchFamily="34" charset="0"/>
              <a:buChar char="►"/>
            </a:pPr>
            <a:r>
              <a:rPr lang="en-US" dirty="0">
                <a:solidFill>
                  <a:srgbClr val="0B3D91"/>
                </a:solidFill>
              </a:rPr>
              <a:t>Seq2Seq architecture contains an encoder and a decoder (two weight matrices instead of one)</a:t>
            </a:r>
          </a:p>
          <a:p>
            <a:pPr lvl="1">
              <a:buClr>
                <a:srgbClr val="0B3D91"/>
              </a:buClr>
              <a:buFont typeface="Century Gothic" panose="020B0502020202020204" pitchFamily="34" charset="0"/>
              <a:buChar char="►"/>
            </a:pPr>
            <a:r>
              <a:rPr lang="en-US" dirty="0">
                <a:solidFill>
                  <a:srgbClr val="0B3D91"/>
                </a:solidFill>
              </a:rPr>
              <a:t>LSTM: Solves Vanishing/Exploding Gradient Problem</a:t>
            </a:r>
          </a:p>
          <a:p>
            <a:pPr lvl="1">
              <a:buClr>
                <a:srgbClr val="0B3D91"/>
              </a:buClr>
              <a:buFont typeface="Century Gothic" panose="020B0502020202020204" pitchFamily="34" charset="0"/>
              <a:buChar char="►"/>
            </a:pPr>
            <a:r>
              <a:rPr lang="en-US" dirty="0">
                <a:solidFill>
                  <a:srgbClr val="0B3D91"/>
                </a:solidFill>
              </a:rPr>
              <a:t>LSTM: Memory cell retains information from much earlier timestamps </a:t>
            </a:r>
          </a:p>
          <a:p>
            <a:pPr>
              <a:buClr>
                <a:srgbClr val="0B3D91"/>
              </a:buClr>
              <a:buFont typeface="Century Gothic" panose="020B0502020202020204" pitchFamily="34" charset="0"/>
              <a:buChar char="►"/>
            </a:pPr>
            <a:r>
              <a:rPr lang="en-US" dirty="0">
                <a:solidFill>
                  <a:srgbClr val="0B3D91"/>
                </a:solidFill>
              </a:rPr>
              <a:t>Both</a:t>
            </a:r>
          </a:p>
          <a:p>
            <a:pPr lvl="1">
              <a:buClr>
                <a:srgbClr val="0B3D91"/>
              </a:buClr>
              <a:buFont typeface="Century Gothic" panose="020B0502020202020204" pitchFamily="34" charset="0"/>
              <a:buChar char="►"/>
            </a:pPr>
            <a:r>
              <a:rPr lang="en-US" dirty="0">
                <a:solidFill>
                  <a:srgbClr val="0B3D91"/>
                </a:solidFill>
              </a:rPr>
              <a:t>Recurrent Neural Network architectures</a:t>
            </a:r>
          </a:p>
          <a:p>
            <a:pPr lvl="1">
              <a:buClr>
                <a:srgbClr val="0B3D91"/>
              </a:buClr>
              <a:buFont typeface="Century Gothic" panose="020B0502020202020204" pitchFamily="34" charset="0"/>
              <a:buChar char="►"/>
            </a:pPr>
            <a:r>
              <a:rPr lang="en-US" dirty="0">
                <a:solidFill>
                  <a:srgbClr val="0B3D91"/>
                </a:solidFill>
              </a:rPr>
              <a:t>Input: timeseries sequence of N timestamps of data</a:t>
            </a:r>
          </a:p>
          <a:p>
            <a:pPr lvl="1">
              <a:buClr>
                <a:srgbClr val="0B3D91"/>
              </a:buClr>
              <a:buFont typeface="Century Gothic" panose="020B0502020202020204" pitchFamily="34" charset="0"/>
              <a:buChar char="►"/>
            </a:pPr>
            <a:r>
              <a:rPr lang="en-US" dirty="0">
                <a:solidFill>
                  <a:srgbClr val="0B3D91"/>
                </a:solidFill>
              </a:rPr>
              <a:t>Output: corresponding predicted sequence of PUE</a:t>
            </a:r>
          </a:p>
          <a:p>
            <a:pPr lvl="1">
              <a:buClr>
                <a:srgbClr val="0B3D91"/>
              </a:buClr>
              <a:buFont typeface="Century Gothic" panose="020B0502020202020204" pitchFamily="34" charset="0"/>
              <a:buChar char="►"/>
            </a:pPr>
            <a:r>
              <a:rPr lang="en-US" dirty="0">
                <a:solidFill>
                  <a:srgbClr val="0B3D91"/>
                </a:solidFill>
              </a:rPr>
              <a:t>Loss: Used Mean Squared Error</a:t>
            </a:r>
          </a:p>
          <a:p>
            <a:pPr lvl="1"/>
            <a:endParaRPr lang="en-US" dirty="0">
              <a:solidFill>
                <a:srgbClr val="0B3D91"/>
              </a:solidFill>
            </a:endParaRPr>
          </a:p>
        </p:txBody>
      </p:sp>
      <p:sp>
        <p:nvSpPr>
          <p:cNvPr id="4" name="Slide Number Placeholder 3">
            <a:extLst>
              <a:ext uri="{FF2B5EF4-FFF2-40B4-BE49-F238E27FC236}">
                <a16:creationId xmlns:a16="http://schemas.microsoft.com/office/drawing/2014/main" id="{196E12FF-06A4-44D4-E8BE-75A54610EFE5}"/>
              </a:ext>
            </a:extLst>
          </p:cNvPr>
          <p:cNvSpPr>
            <a:spLocks noGrp="1"/>
          </p:cNvSpPr>
          <p:nvPr>
            <p:ph type="sldNum" sz="quarter" idx="4"/>
          </p:nvPr>
        </p:nvSpPr>
        <p:spPr/>
        <p:txBody>
          <a:bodyPr/>
          <a:lstStyle/>
          <a:p>
            <a:fld id="{1CCDC5FD-33A1-A44F-B679-CC7E1CCB63BA}" type="slidenum">
              <a:rPr lang="en-US" smtClean="0"/>
              <a:pPr/>
              <a:t>18</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2C7DDAF-9F0D-CE46-D7A1-E7BBFA62176F}"/>
                  </a:ext>
                </a:extLst>
              </p:cNvPr>
              <p:cNvSpPr txBox="1"/>
              <p:nvPr/>
            </p:nvSpPr>
            <p:spPr>
              <a:xfrm>
                <a:off x="9000729" y="1944304"/>
                <a:ext cx="3494833" cy="923330"/>
              </a:xfrm>
              <a:prstGeom prst="rect">
                <a:avLst/>
              </a:prstGeom>
              <a:noFill/>
            </p:spPr>
            <p:txBody>
              <a:bodyPr wrap="square" rtlCol="0">
                <a:spAutoFit/>
              </a:bodyPr>
              <a:lstStyle/>
              <a:p>
                <a:r>
                  <a:rPr lang="en-US" dirty="0">
                    <a:solidFill>
                      <a:srgbClr val="0B3D91"/>
                    </a:solidFill>
                    <a:latin typeface="Cambria Math" panose="02040503050406030204" pitchFamily="18" charset="0"/>
                  </a:rPr>
                  <a:t>Vanishing Gradient:</a:t>
                </a:r>
                <a:endParaRPr lang="en-US" b="0" i="0" dirty="0">
                  <a:solidFill>
                    <a:srgbClr val="0B3D9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sSup>
                        <m:sSupPr>
                          <m:ctrlPr>
                            <a:rPr lang="en-US" b="0">
                              <a:solidFill>
                                <a:srgbClr val="0B3D91"/>
                              </a:solidFill>
                              <a:latin typeface="Cambria Math" panose="02040503050406030204" pitchFamily="18" charset="0"/>
                            </a:rPr>
                          </m:ctrlPr>
                        </m:sSupPr>
                        <m:e>
                          <m:r>
                            <m:rPr>
                              <m:sty m:val="p"/>
                            </m:rPr>
                            <a:rPr lang="en-US" b="0" i="0" smtClean="0">
                              <a:solidFill>
                                <a:srgbClr val="0B3D91"/>
                              </a:solidFill>
                              <a:latin typeface="Cambria Math" panose="02040503050406030204" pitchFamily="18" charset="0"/>
                            </a:rPr>
                            <m:t>w</m:t>
                          </m:r>
                        </m:e>
                        <m:sup>
                          <m:r>
                            <a:rPr lang="en-US" b="0" i="1">
                              <a:solidFill>
                                <a:srgbClr val="0B3D91"/>
                              </a:solidFill>
                              <a:latin typeface="Cambria Math" panose="02040503050406030204" pitchFamily="18" charset="0"/>
                            </a:rPr>
                            <m:t>′</m:t>
                          </m:r>
                        </m:sup>
                      </m:sSup>
                      <m:r>
                        <a:rPr lang="en-US" b="0" i="1" smtClean="0">
                          <a:solidFill>
                            <a:srgbClr val="0B3D91"/>
                          </a:solidFill>
                          <a:latin typeface="Cambria Math" panose="02040503050406030204" pitchFamily="18" charset="0"/>
                        </a:rPr>
                        <m:t>=</m:t>
                      </m:r>
                      <m:r>
                        <a:rPr lang="en-US" b="0" i="1" smtClean="0">
                          <a:solidFill>
                            <a:srgbClr val="0B3D91"/>
                          </a:solidFill>
                          <a:latin typeface="Cambria Math" panose="02040503050406030204" pitchFamily="18" charset="0"/>
                        </a:rPr>
                        <m:t>𝑤</m:t>
                      </m:r>
                      <m:r>
                        <a:rPr lang="en-US" b="0" i="1" smtClean="0">
                          <a:solidFill>
                            <a:srgbClr val="0B3D91"/>
                          </a:solidFill>
                          <a:latin typeface="Cambria Math" panose="02040503050406030204" pitchFamily="18" charset="0"/>
                        </a:rPr>
                        <m:t> −</m:t>
                      </m:r>
                      <m:r>
                        <a:rPr lang="en-US" b="0" i="1" smtClean="0">
                          <a:solidFill>
                            <a:srgbClr val="0B3D91"/>
                          </a:solidFill>
                          <a:latin typeface="Cambria Math" panose="02040503050406030204" pitchFamily="18" charset="0"/>
                        </a:rPr>
                        <m:t>𝛼</m:t>
                      </m:r>
                      <m:r>
                        <m:rPr>
                          <m:sty m:val="p"/>
                        </m:rPr>
                        <a:rPr lang="en-US" b="0" i="1" smtClean="0">
                          <a:solidFill>
                            <a:srgbClr val="0B3D91"/>
                          </a:solidFill>
                          <a:latin typeface="Cambria Math" panose="02040503050406030204" pitchFamily="18" charset="0"/>
                          <a:ea typeface="Cambria Math" panose="02040503050406030204" pitchFamily="18" charset="0"/>
                        </a:rPr>
                        <m:t>∇</m:t>
                      </m:r>
                      <m:r>
                        <a:rPr lang="en-US" b="0" i="1" smtClean="0">
                          <a:solidFill>
                            <a:srgbClr val="0B3D91"/>
                          </a:solidFill>
                          <a:latin typeface="Cambria Math" panose="02040503050406030204" pitchFamily="18" charset="0"/>
                          <a:ea typeface="Cambria Math" panose="02040503050406030204" pitchFamily="18" charset="0"/>
                        </a:rPr>
                        <m:t>𝐿</m:t>
                      </m:r>
                      <m:r>
                        <a:rPr lang="en-US" b="0" i="1" smtClean="0">
                          <a:solidFill>
                            <a:srgbClr val="0B3D91"/>
                          </a:solidFill>
                          <a:latin typeface="Cambria Math" panose="02040503050406030204" pitchFamily="18" charset="0"/>
                          <a:ea typeface="Cambria Math" panose="02040503050406030204" pitchFamily="18" charset="0"/>
                        </a:rPr>
                        <m:t>(</m:t>
                      </m:r>
                      <m:r>
                        <a:rPr lang="en-US" b="0" i="1" smtClean="0">
                          <a:solidFill>
                            <a:srgbClr val="0B3D91"/>
                          </a:solidFill>
                          <a:latin typeface="Cambria Math" panose="02040503050406030204" pitchFamily="18" charset="0"/>
                          <a:ea typeface="Cambria Math" panose="02040503050406030204" pitchFamily="18" charset="0"/>
                        </a:rPr>
                        <m:t>𝑤</m:t>
                      </m:r>
                      <m:r>
                        <a:rPr lang="en-US" b="0" i="1" smtClean="0">
                          <a:solidFill>
                            <a:srgbClr val="0B3D91"/>
                          </a:solidFill>
                          <a:latin typeface="Cambria Math" panose="02040503050406030204" pitchFamily="18" charset="0"/>
                          <a:ea typeface="Cambria Math" panose="02040503050406030204" pitchFamily="18" charset="0"/>
                        </a:rPr>
                        <m:t>)</m:t>
                      </m:r>
                    </m:oMath>
                  </m:oMathPara>
                </a14:m>
                <a:endParaRPr lang="en-US" b="0" dirty="0">
                  <a:solidFill>
                    <a:srgbClr val="0B3D91"/>
                  </a:solidFill>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m:rPr>
                          <m:sty m:val="p"/>
                        </m:rPr>
                        <a:rPr lang="en-US" b="0" i="1" smtClean="0">
                          <a:solidFill>
                            <a:srgbClr val="0B3D91"/>
                          </a:solidFill>
                          <a:latin typeface="Cambria Math" panose="02040503050406030204" pitchFamily="18" charset="0"/>
                          <a:ea typeface="Cambria Math" panose="02040503050406030204" pitchFamily="18" charset="0"/>
                        </a:rPr>
                        <m:t>∇</m:t>
                      </m:r>
                      <m:r>
                        <a:rPr lang="en-US" b="0" i="1" smtClean="0">
                          <a:solidFill>
                            <a:srgbClr val="0B3D91"/>
                          </a:solidFill>
                          <a:latin typeface="Cambria Math" panose="02040503050406030204" pitchFamily="18" charset="0"/>
                          <a:ea typeface="Cambria Math" panose="02040503050406030204" pitchFamily="18" charset="0"/>
                        </a:rPr>
                        <m:t>𝐿</m:t>
                      </m:r>
                      <m:r>
                        <a:rPr lang="en-US" b="0" i="1" smtClean="0">
                          <a:solidFill>
                            <a:srgbClr val="0B3D91"/>
                          </a:solidFill>
                          <a:latin typeface="Cambria Math" panose="02040503050406030204" pitchFamily="18" charset="0"/>
                          <a:ea typeface="Cambria Math" panose="02040503050406030204" pitchFamily="18" charset="0"/>
                        </a:rPr>
                        <m:t>(</m:t>
                      </m:r>
                      <m:r>
                        <a:rPr lang="en-US" b="0" i="1" smtClean="0">
                          <a:solidFill>
                            <a:srgbClr val="0B3D91"/>
                          </a:solidFill>
                          <a:latin typeface="Cambria Math" panose="02040503050406030204" pitchFamily="18" charset="0"/>
                          <a:ea typeface="Cambria Math" panose="02040503050406030204" pitchFamily="18" charset="0"/>
                        </a:rPr>
                        <m:t>𝑤</m:t>
                      </m:r>
                      <m:r>
                        <a:rPr lang="en-US" b="0" i="1" smtClean="0">
                          <a:solidFill>
                            <a:srgbClr val="0B3D91"/>
                          </a:solidFill>
                          <a:latin typeface="Cambria Math" panose="02040503050406030204" pitchFamily="18" charset="0"/>
                          <a:ea typeface="Cambria Math" panose="02040503050406030204" pitchFamily="18" charset="0"/>
                        </a:rPr>
                        <m:t>)=0</m:t>
                      </m:r>
                    </m:oMath>
                  </m:oMathPara>
                </a14:m>
                <a:endParaRPr lang="en-US" dirty="0"/>
              </a:p>
            </p:txBody>
          </p:sp>
        </mc:Choice>
        <mc:Fallback>
          <p:sp>
            <p:nvSpPr>
              <p:cNvPr id="6" name="TextBox 5">
                <a:extLst>
                  <a:ext uri="{FF2B5EF4-FFF2-40B4-BE49-F238E27FC236}">
                    <a16:creationId xmlns:a16="http://schemas.microsoft.com/office/drawing/2014/main" id="{72C7DDAF-9F0D-CE46-D7A1-E7BBFA62176F}"/>
                  </a:ext>
                </a:extLst>
              </p:cNvPr>
              <p:cNvSpPr txBox="1">
                <a:spLocks noRot="1" noChangeAspect="1" noMove="1" noResize="1" noEditPoints="1" noAdjustHandles="1" noChangeArrowheads="1" noChangeShapeType="1" noTextEdit="1"/>
              </p:cNvSpPr>
              <p:nvPr/>
            </p:nvSpPr>
            <p:spPr>
              <a:xfrm>
                <a:off x="9000729" y="1944304"/>
                <a:ext cx="3494833" cy="923330"/>
              </a:xfrm>
              <a:prstGeom prst="rect">
                <a:avLst/>
              </a:prstGeom>
              <a:blipFill>
                <a:blip r:embed="rId3"/>
                <a:stretch>
                  <a:fillRect l="-1394" t="-4636" b="-5960"/>
                </a:stretch>
              </a:blipFill>
            </p:spPr>
            <p:txBody>
              <a:bodyPr/>
              <a:lstStyle/>
              <a:p>
                <a:r>
                  <a:rPr lang="en-US">
                    <a:noFill/>
                  </a:rPr>
                  <a:t> </a:t>
                </a:r>
              </a:p>
            </p:txBody>
          </p:sp>
        </mc:Fallback>
      </mc:AlternateContent>
    </p:spTree>
    <p:extLst>
      <p:ext uri="{BB962C8B-B14F-4D97-AF65-F5344CB8AC3E}">
        <p14:creationId xmlns:p14="http://schemas.microsoft.com/office/powerpoint/2010/main" val="3042815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116B-2530-B847-1B52-B10F35FDE931}"/>
              </a:ext>
            </a:extLst>
          </p:cNvPr>
          <p:cNvSpPr>
            <a:spLocks noGrp="1"/>
          </p:cNvSpPr>
          <p:nvPr>
            <p:ph type="title"/>
          </p:nvPr>
        </p:nvSpPr>
        <p:spPr/>
        <p:txBody>
          <a:bodyPr/>
          <a:lstStyle/>
          <a:p>
            <a:r>
              <a:rPr lang="en-US" dirty="0"/>
              <a:t>Hyper-parameter Tuning: Validation</a:t>
            </a:r>
          </a:p>
        </p:txBody>
      </p:sp>
      <p:sp>
        <p:nvSpPr>
          <p:cNvPr id="3" name="Content Placeholder 2">
            <a:extLst>
              <a:ext uri="{FF2B5EF4-FFF2-40B4-BE49-F238E27FC236}">
                <a16:creationId xmlns:a16="http://schemas.microsoft.com/office/drawing/2014/main" id="{D134CF54-FECF-E667-A9D3-40561FA2F230}"/>
              </a:ext>
            </a:extLst>
          </p:cNvPr>
          <p:cNvSpPr>
            <a:spLocks noGrp="1"/>
          </p:cNvSpPr>
          <p:nvPr>
            <p:ph idx="1"/>
          </p:nvPr>
        </p:nvSpPr>
        <p:spPr>
          <a:xfrm>
            <a:off x="521630" y="1944304"/>
            <a:ext cx="5774450" cy="4632342"/>
          </a:xfrm>
        </p:spPr>
        <p:txBody>
          <a:bodyPr>
            <a:normAutofit/>
          </a:bodyPr>
          <a:lstStyle/>
          <a:p>
            <a:pPr>
              <a:buClr>
                <a:srgbClr val="0B3D91"/>
              </a:buClr>
            </a:pPr>
            <a:r>
              <a:rPr lang="en-US" dirty="0">
                <a:solidFill>
                  <a:srgbClr val="0B3D91"/>
                </a:solidFill>
              </a:rPr>
              <a:t>Testing different hyper-parameter combinations  </a:t>
            </a:r>
          </a:p>
          <a:p>
            <a:pPr>
              <a:buClr>
                <a:srgbClr val="0B3D91"/>
              </a:buClr>
            </a:pPr>
            <a:r>
              <a:rPr lang="en-US" dirty="0">
                <a:solidFill>
                  <a:srgbClr val="0B3D91"/>
                </a:solidFill>
              </a:rPr>
              <a:t>K-Fold Cross Validation (K = 5)</a:t>
            </a:r>
          </a:p>
          <a:p>
            <a:pPr>
              <a:buClr>
                <a:srgbClr val="0B3D91"/>
              </a:buClr>
            </a:pPr>
            <a:r>
              <a:rPr lang="en-US" dirty="0">
                <a:solidFill>
                  <a:srgbClr val="0B3D91"/>
                </a:solidFill>
              </a:rPr>
              <a:t>Split the data into 10 even chunks</a:t>
            </a:r>
          </a:p>
          <a:p>
            <a:pPr lvl="1">
              <a:buClr>
                <a:srgbClr val="0B3D91"/>
              </a:buClr>
              <a:buFont typeface="Century Gothic" panose="020B0502020202020204" pitchFamily="34" charset="0"/>
              <a:buChar char="►"/>
            </a:pPr>
            <a:r>
              <a:rPr lang="en-US" dirty="0">
                <a:solidFill>
                  <a:srgbClr val="0B3D91"/>
                </a:solidFill>
              </a:rPr>
              <a:t>Choose one chunk as the </a:t>
            </a:r>
            <a:r>
              <a:rPr lang="en-US" b="1" dirty="0">
                <a:solidFill>
                  <a:srgbClr val="0B3D91"/>
                </a:solidFill>
              </a:rPr>
              <a:t>test</a:t>
            </a:r>
            <a:r>
              <a:rPr lang="en-US" dirty="0">
                <a:solidFill>
                  <a:srgbClr val="0B3D91"/>
                </a:solidFill>
              </a:rPr>
              <a:t> set</a:t>
            </a:r>
          </a:p>
          <a:p>
            <a:pPr lvl="1">
              <a:buClr>
                <a:srgbClr val="0B3D91"/>
              </a:buClr>
              <a:buFont typeface="Century Gothic" panose="020B0502020202020204" pitchFamily="34" charset="0"/>
              <a:buChar char="►"/>
            </a:pPr>
            <a:r>
              <a:rPr lang="en-US" dirty="0">
                <a:solidFill>
                  <a:srgbClr val="0B3D91"/>
                </a:solidFill>
              </a:rPr>
              <a:t>Choose a different chunk as the </a:t>
            </a:r>
            <a:r>
              <a:rPr lang="en-US" b="1" dirty="0">
                <a:solidFill>
                  <a:srgbClr val="0B3D91"/>
                </a:solidFill>
              </a:rPr>
              <a:t>validation</a:t>
            </a:r>
            <a:r>
              <a:rPr lang="en-US" dirty="0">
                <a:solidFill>
                  <a:srgbClr val="0B3D91"/>
                </a:solidFill>
              </a:rPr>
              <a:t> set</a:t>
            </a:r>
          </a:p>
          <a:p>
            <a:pPr lvl="1">
              <a:buClr>
                <a:srgbClr val="0B3D91"/>
              </a:buClr>
              <a:buFont typeface="Century Gothic" panose="020B0502020202020204" pitchFamily="34" charset="0"/>
              <a:buChar char="►"/>
            </a:pPr>
            <a:r>
              <a:rPr lang="en-US" dirty="0">
                <a:solidFill>
                  <a:srgbClr val="0B3D91"/>
                </a:solidFill>
              </a:rPr>
              <a:t>Remaining 8 chunks concatenated as </a:t>
            </a:r>
            <a:r>
              <a:rPr lang="en-US" b="1" dirty="0">
                <a:solidFill>
                  <a:srgbClr val="0B3D91"/>
                </a:solidFill>
              </a:rPr>
              <a:t>train</a:t>
            </a:r>
            <a:r>
              <a:rPr lang="en-US" dirty="0">
                <a:solidFill>
                  <a:srgbClr val="0B3D91"/>
                </a:solidFill>
              </a:rPr>
              <a:t> set</a:t>
            </a:r>
          </a:p>
          <a:p>
            <a:pPr>
              <a:buClr>
                <a:srgbClr val="0B3D91"/>
              </a:buClr>
              <a:buFont typeface="Century Gothic" panose="020B0502020202020204" pitchFamily="34" charset="0"/>
              <a:buChar char="►"/>
            </a:pPr>
            <a:r>
              <a:rPr lang="en-US" dirty="0">
                <a:solidFill>
                  <a:srgbClr val="0B3D91"/>
                </a:solidFill>
              </a:rPr>
              <a:t>For each fold:</a:t>
            </a:r>
          </a:p>
          <a:p>
            <a:pPr lvl="1">
              <a:buClr>
                <a:srgbClr val="0B3D91"/>
              </a:buClr>
              <a:buFont typeface="Century Gothic" panose="020B0502020202020204" pitchFamily="34" charset="0"/>
              <a:buChar char="►"/>
            </a:pPr>
            <a:r>
              <a:rPr lang="en-US" dirty="0">
                <a:solidFill>
                  <a:srgbClr val="0B3D91"/>
                </a:solidFill>
              </a:rPr>
              <a:t>Trained on train set</a:t>
            </a:r>
          </a:p>
          <a:p>
            <a:pPr lvl="1">
              <a:buClr>
                <a:srgbClr val="0B3D91"/>
              </a:buClr>
              <a:buFont typeface="Century Gothic" panose="020B0502020202020204" pitchFamily="34" charset="0"/>
              <a:buChar char="►"/>
            </a:pPr>
            <a:r>
              <a:rPr lang="en-US" dirty="0">
                <a:solidFill>
                  <a:srgbClr val="0B3D91"/>
                </a:solidFill>
              </a:rPr>
              <a:t>Inferenced on the validation and test set</a:t>
            </a:r>
          </a:p>
          <a:p>
            <a:pPr lvl="1">
              <a:buClr>
                <a:srgbClr val="0B3D91"/>
              </a:buClr>
              <a:buFont typeface="Century Gothic" panose="020B0502020202020204" pitchFamily="34" charset="0"/>
              <a:buChar char="►"/>
            </a:pPr>
            <a:r>
              <a:rPr lang="en-US" dirty="0">
                <a:solidFill>
                  <a:srgbClr val="0B3D91"/>
                </a:solidFill>
              </a:rPr>
              <a:t>Loss scores between folds were aggregated (mean) to account for run variability</a:t>
            </a:r>
          </a:p>
          <a:p>
            <a:pPr marL="457200" lvl="1" indent="0">
              <a:buClr>
                <a:srgbClr val="0B3D91"/>
              </a:buClr>
              <a:buNone/>
            </a:pPr>
            <a:endParaRPr lang="en-US" dirty="0">
              <a:solidFill>
                <a:srgbClr val="0B3D91"/>
              </a:solidFill>
            </a:endParaRPr>
          </a:p>
          <a:p>
            <a:pPr marL="0" indent="0">
              <a:buClr>
                <a:srgbClr val="0B3D91"/>
              </a:buClr>
              <a:buNone/>
            </a:pPr>
            <a:endParaRPr lang="en-US" dirty="0">
              <a:solidFill>
                <a:srgbClr val="0B3D91"/>
              </a:solidFill>
            </a:endParaRPr>
          </a:p>
          <a:p>
            <a:endParaRPr lang="en-US" dirty="0"/>
          </a:p>
        </p:txBody>
      </p:sp>
      <p:sp>
        <p:nvSpPr>
          <p:cNvPr id="4" name="Slide Number Placeholder 3">
            <a:extLst>
              <a:ext uri="{FF2B5EF4-FFF2-40B4-BE49-F238E27FC236}">
                <a16:creationId xmlns:a16="http://schemas.microsoft.com/office/drawing/2014/main" id="{E80C4E7C-4099-CAF0-34DE-3BE85AF62DA5}"/>
              </a:ext>
            </a:extLst>
          </p:cNvPr>
          <p:cNvSpPr>
            <a:spLocks noGrp="1"/>
          </p:cNvSpPr>
          <p:nvPr>
            <p:ph type="sldNum" sz="quarter" idx="4"/>
          </p:nvPr>
        </p:nvSpPr>
        <p:spPr/>
        <p:txBody>
          <a:bodyPr/>
          <a:lstStyle/>
          <a:p>
            <a:fld id="{1CCDC5FD-33A1-A44F-B679-CC7E1CCB63BA}" type="slidenum">
              <a:rPr lang="en-US" smtClean="0"/>
              <a:pPr/>
              <a:t>19</a:t>
            </a:fld>
            <a:endParaRPr lang="en-US"/>
          </a:p>
        </p:txBody>
      </p:sp>
      <p:pic>
        <p:nvPicPr>
          <p:cNvPr id="6" name="Picture 5" descr="Table&#10;&#10;Description automatically generated">
            <a:extLst>
              <a:ext uri="{FF2B5EF4-FFF2-40B4-BE49-F238E27FC236}">
                <a16:creationId xmlns:a16="http://schemas.microsoft.com/office/drawing/2014/main" id="{79176483-118D-028B-D3E5-8E8BC6AC63A2}"/>
              </a:ext>
            </a:extLst>
          </p:cNvPr>
          <p:cNvPicPr>
            <a:picLocks noChangeAspect="1"/>
          </p:cNvPicPr>
          <p:nvPr/>
        </p:nvPicPr>
        <p:blipFill>
          <a:blip r:embed="rId3"/>
          <a:stretch>
            <a:fillRect/>
          </a:stretch>
        </p:blipFill>
        <p:spPr>
          <a:xfrm>
            <a:off x="6096000" y="2530100"/>
            <a:ext cx="5774450" cy="3458602"/>
          </a:xfrm>
          <a:prstGeom prst="rect">
            <a:avLst/>
          </a:prstGeom>
        </p:spPr>
      </p:pic>
    </p:spTree>
    <p:extLst>
      <p:ext uri="{BB962C8B-B14F-4D97-AF65-F5344CB8AC3E}">
        <p14:creationId xmlns:p14="http://schemas.microsoft.com/office/powerpoint/2010/main" val="884086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518162" y="1991042"/>
            <a:ext cx="7654828" cy="4099259"/>
          </a:xfrm>
        </p:spPr>
        <p:txBody>
          <a:bodyPr>
            <a:normAutofit fontScale="92500" lnSpcReduction="20000"/>
          </a:bodyPr>
          <a:lstStyle/>
          <a:p>
            <a:r>
              <a:rPr lang="en-US" dirty="0"/>
              <a:t>Machine Learning Engineer Intern here at NASA Langley Research Center (LaRC) for Fall 2023</a:t>
            </a:r>
          </a:p>
          <a:p>
            <a:r>
              <a:rPr lang="en-US" dirty="0"/>
              <a:t>Master’s student in Computational Linguistics @ University of Washington (UW)</a:t>
            </a:r>
          </a:p>
          <a:p>
            <a:pPr lvl="1"/>
            <a:r>
              <a:rPr lang="en-US" dirty="0"/>
              <a:t>Machine learning (ML) applications for natural language </a:t>
            </a:r>
          </a:p>
          <a:p>
            <a:pPr lvl="1"/>
            <a:r>
              <a:rPr lang="en-US" dirty="0"/>
              <a:t>Intersection between Linguistics and Computer Science</a:t>
            </a:r>
          </a:p>
          <a:p>
            <a:pPr lvl="1"/>
            <a:r>
              <a:rPr lang="en-US" dirty="0"/>
              <a:t>Branch of linguistics that includes natural language processing (NLP)</a:t>
            </a:r>
          </a:p>
          <a:p>
            <a:r>
              <a:rPr lang="en-US" dirty="0"/>
              <a:t>Previous:</a:t>
            </a:r>
          </a:p>
          <a:p>
            <a:pPr lvl="1"/>
            <a:r>
              <a:rPr lang="en-US" dirty="0"/>
              <a:t>Bachelor of Arts in Mathematics &amp; Linguistics @ UW</a:t>
            </a:r>
          </a:p>
          <a:p>
            <a:pPr lvl="1"/>
            <a:r>
              <a:rPr lang="en-US" dirty="0"/>
              <a:t>NLP/ML engineer Intern at Customer Relations Management start-up </a:t>
            </a:r>
          </a:p>
          <a:p>
            <a:r>
              <a:rPr lang="en-US" dirty="0"/>
              <a:t>Next:</a:t>
            </a:r>
          </a:p>
          <a:p>
            <a:pPr lvl="1"/>
            <a:r>
              <a:rPr lang="en-US" dirty="0"/>
              <a:t>NLP/ML engineer Intern at the AMES Research Center for NASA</a:t>
            </a:r>
          </a:p>
          <a:p>
            <a:pPr lvl="1"/>
            <a:r>
              <a:rPr lang="en-US" dirty="0"/>
              <a:t>Graduating Spring 2024</a:t>
            </a:r>
          </a:p>
          <a:p>
            <a:endParaRPr lang="en-US" dirty="0"/>
          </a:p>
          <a:p>
            <a:pPr marL="0" indent="0">
              <a:buNone/>
            </a:pPr>
            <a:endParaRPr lang="en-US" dirty="0"/>
          </a:p>
        </p:txBody>
      </p:sp>
      <p:pic>
        <p:nvPicPr>
          <p:cNvPr id="1038" name="Picture 14">
            <a:extLst>
              <a:ext uri="{FF2B5EF4-FFF2-40B4-BE49-F238E27FC236}">
                <a16:creationId xmlns:a16="http://schemas.microsoft.com/office/drawing/2014/main" id="{71B8E349-C36A-77A4-7B52-233E8B5543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97" t="24856" r="30590" b="24163"/>
          <a:stretch/>
        </p:blipFill>
        <p:spPr bwMode="auto">
          <a:xfrm>
            <a:off x="7731302" y="3311290"/>
            <a:ext cx="953908" cy="9891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A05D622-3B29-AC44-B418-92CABC5A872E}"/>
              </a:ext>
            </a:extLst>
          </p:cNvPr>
          <p:cNvSpPr>
            <a:spLocks noGrp="1"/>
          </p:cNvSpPr>
          <p:nvPr>
            <p:ph type="title"/>
          </p:nvPr>
        </p:nvSpPr>
        <p:spPr/>
        <p:txBody>
          <a:bodyPr/>
          <a:lstStyle/>
          <a:p>
            <a:r>
              <a:rPr lang="en-US" dirty="0"/>
              <a:t>About Me</a:t>
            </a:r>
          </a:p>
        </p:txBody>
      </p:sp>
      <p:sp>
        <p:nvSpPr>
          <p:cNvPr id="4" name="TextBox 3">
            <a:extLst>
              <a:ext uri="{FF2B5EF4-FFF2-40B4-BE49-F238E27FC236}">
                <a16:creationId xmlns:a16="http://schemas.microsoft.com/office/drawing/2014/main" id="{51593832-7948-4298-A3BE-0866EE161E59}"/>
              </a:ext>
            </a:extLst>
          </p:cNvPr>
          <p:cNvSpPr txBox="1"/>
          <p:nvPr/>
        </p:nvSpPr>
        <p:spPr>
          <a:xfrm>
            <a:off x="1441098" y="6390225"/>
            <a:ext cx="184731" cy="369332"/>
          </a:xfrm>
          <a:prstGeom prst="rect">
            <a:avLst/>
          </a:prstGeom>
          <a:noFill/>
        </p:spPr>
        <p:txBody>
          <a:bodyPr wrap="none" rtlCol="0">
            <a:spAutoFit/>
          </a:bodyPr>
          <a:lstStyle/>
          <a:p>
            <a:endParaRPr lang="en-US" dirty="0"/>
          </a:p>
        </p:txBody>
      </p:sp>
      <p:pic>
        <p:nvPicPr>
          <p:cNvPr id="1036" name="Picture 12" descr="NASA Langley Research Lab Construction Near Hampton, VA | Delmarva ...">
            <a:extLst>
              <a:ext uri="{FF2B5EF4-FFF2-40B4-BE49-F238E27FC236}">
                <a16:creationId xmlns:a16="http://schemas.microsoft.com/office/drawing/2014/main" id="{6A041369-D099-A111-AEFA-D30F03EF7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5194" y="2268340"/>
            <a:ext cx="2339095" cy="10188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sky, outdoor, person, water&#10;&#10;Description automatically generated">
            <a:extLst>
              <a:ext uri="{FF2B5EF4-FFF2-40B4-BE49-F238E27FC236}">
                <a16:creationId xmlns:a16="http://schemas.microsoft.com/office/drawing/2014/main" id="{05EA44EC-E17C-E64E-D19A-696560E52DB5}"/>
              </a:ext>
            </a:extLst>
          </p:cNvPr>
          <p:cNvPicPr>
            <a:picLocks noChangeAspect="1"/>
          </p:cNvPicPr>
          <p:nvPr/>
        </p:nvPicPr>
        <p:blipFill>
          <a:blip r:embed="rId5"/>
          <a:stretch>
            <a:fillRect/>
          </a:stretch>
        </p:blipFill>
        <p:spPr>
          <a:xfrm>
            <a:off x="9117484" y="3783484"/>
            <a:ext cx="3074516" cy="3074516"/>
          </a:xfrm>
          <a:prstGeom prst="rect">
            <a:avLst/>
          </a:prstGeom>
        </p:spPr>
      </p:pic>
      <p:pic>
        <p:nvPicPr>
          <p:cNvPr id="10" name="Graphic 9" descr="Rocket with solid fill">
            <a:extLst>
              <a:ext uri="{FF2B5EF4-FFF2-40B4-BE49-F238E27FC236}">
                <a16:creationId xmlns:a16="http://schemas.microsoft.com/office/drawing/2014/main" id="{92244324-30D1-9501-EBD6-A2745B354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4339" y="2755319"/>
            <a:ext cx="914400" cy="914400"/>
          </a:xfrm>
          <a:prstGeom prst="rect">
            <a:avLst/>
          </a:prstGeom>
        </p:spPr>
      </p:pic>
      <p:pic>
        <p:nvPicPr>
          <p:cNvPr id="12" name="Graphic 11" descr="Basketball with solid fill">
            <a:extLst>
              <a:ext uri="{FF2B5EF4-FFF2-40B4-BE49-F238E27FC236}">
                <a16:creationId xmlns:a16="http://schemas.microsoft.com/office/drawing/2014/main" id="{48B0992A-1E18-4C33-67BA-A983D6AF4D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394" y="6006710"/>
            <a:ext cx="914400" cy="914400"/>
          </a:xfrm>
          <a:prstGeom prst="rect">
            <a:avLst/>
          </a:prstGeom>
        </p:spPr>
      </p:pic>
      <p:pic>
        <p:nvPicPr>
          <p:cNvPr id="14" name="Graphic 13" descr="Soccer ball outline">
            <a:extLst>
              <a:ext uri="{FF2B5EF4-FFF2-40B4-BE49-F238E27FC236}">
                <a16:creationId xmlns:a16="http://schemas.microsoft.com/office/drawing/2014/main" id="{0A00D17E-52DB-8FB2-80AE-C44C059ADC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6225" y="5670765"/>
            <a:ext cx="914400" cy="914400"/>
          </a:xfrm>
          <a:prstGeom prst="rect">
            <a:avLst/>
          </a:prstGeom>
        </p:spPr>
      </p:pic>
      <p:grpSp>
        <p:nvGrpSpPr>
          <p:cNvPr id="18" name="Group 17">
            <a:extLst>
              <a:ext uri="{FF2B5EF4-FFF2-40B4-BE49-F238E27FC236}">
                <a16:creationId xmlns:a16="http://schemas.microsoft.com/office/drawing/2014/main" id="{73B13AA0-4735-1773-5BD5-B4EED3E024C4}"/>
              </a:ext>
            </a:extLst>
          </p:cNvPr>
          <p:cNvGrpSpPr/>
          <p:nvPr/>
        </p:nvGrpSpPr>
        <p:grpSpPr>
          <a:xfrm>
            <a:off x="7839162" y="4553312"/>
            <a:ext cx="1431313" cy="869284"/>
            <a:chOff x="7839162" y="4553312"/>
            <a:chExt cx="1431313" cy="869284"/>
          </a:xfrm>
        </p:grpSpPr>
        <p:pic>
          <p:nvPicPr>
            <p:cNvPr id="6" name="Picture 5" descr="Shape&#10;&#10;Description automatically generated">
              <a:extLst>
                <a:ext uri="{FF2B5EF4-FFF2-40B4-BE49-F238E27FC236}">
                  <a16:creationId xmlns:a16="http://schemas.microsoft.com/office/drawing/2014/main" id="{68F77FAD-ACA6-5A40-6BCE-52758286D73E}"/>
                </a:ext>
              </a:extLst>
            </p:cNvPr>
            <p:cNvPicPr>
              <a:picLocks noChangeAspect="1"/>
            </p:cNvPicPr>
            <p:nvPr/>
          </p:nvPicPr>
          <p:blipFill>
            <a:blip r:embed="rId12"/>
            <a:stretch>
              <a:fillRect/>
            </a:stretch>
          </p:blipFill>
          <p:spPr>
            <a:xfrm>
              <a:off x="7839162" y="4553312"/>
              <a:ext cx="1200014" cy="810009"/>
            </a:xfrm>
            <a:prstGeom prst="rect">
              <a:avLst/>
            </a:prstGeom>
          </p:spPr>
        </p:pic>
        <p:sp>
          <p:nvSpPr>
            <p:cNvPr id="17" name="TextBox 16">
              <a:extLst>
                <a:ext uri="{FF2B5EF4-FFF2-40B4-BE49-F238E27FC236}">
                  <a16:creationId xmlns:a16="http://schemas.microsoft.com/office/drawing/2014/main" id="{0A6DAE00-26A6-53EE-DFE1-541B8967E296}"/>
                </a:ext>
              </a:extLst>
            </p:cNvPr>
            <p:cNvSpPr txBox="1"/>
            <p:nvPr/>
          </p:nvSpPr>
          <p:spPr>
            <a:xfrm>
              <a:off x="8780544" y="5160986"/>
              <a:ext cx="489931" cy="261610"/>
            </a:xfrm>
            <a:prstGeom prst="rect">
              <a:avLst/>
            </a:prstGeom>
            <a:noFill/>
          </p:spPr>
          <p:txBody>
            <a:bodyPr wrap="square" rtlCol="0">
              <a:spAutoFit/>
            </a:bodyPr>
            <a:lstStyle/>
            <a:p>
              <a:r>
                <a:rPr lang="en-US" sz="1100" dirty="0"/>
                <a:t>1.</a:t>
              </a:r>
            </a:p>
          </p:txBody>
        </p:sp>
      </p:grpSp>
      <p:sp>
        <p:nvSpPr>
          <p:cNvPr id="20" name="TextBox 19">
            <a:extLst>
              <a:ext uri="{FF2B5EF4-FFF2-40B4-BE49-F238E27FC236}">
                <a16:creationId xmlns:a16="http://schemas.microsoft.com/office/drawing/2014/main" id="{9B2F6EF2-3ADA-BDF7-C261-5F29D55E3993}"/>
              </a:ext>
            </a:extLst>
          </p:cNvPr>
          <p:cNvSpPr txBox="1"/>
          <p:nvPr/>
        </p:nvSpPr>
        <p:spPr>
          <a:xfrm>
            <a:off x="518161" y="6159393"/>
            <a:ext cx="6971210" cy="600164"/>
          </a:xfrm>
          <a:prstGeom prst="rect">
            <a:avLst/>
          </a:prstGeom>
          <a:noFill/>
        </p:spPr>
        <p:txBody>
          <a:bodyPr wrap="square" rtlCol="0">
            <a:spAutoFit/>
          </a:bodyPr>
          <a:lstStyle/>
          <a:p>
            <a:r>
              <a:rPr lang="en-US" sz="1100" dirty="0"/>
              <a:t>Fig 1. University of Washington. “</a:t>
            </a:r>
            <a:r>
              <a:rPr lang="en-US" sz="1100" b="0" i="0" dirty="0">
                <a:solidFill>
                  <a:srgbClr val="202122"/>
                </a:solidFill>
                <a:effectLst/>
                <a:latin typeface="Arial" panose="020B0604020202020204" pitchFamily="34" charset="0"/>
              </a:rPr>
              <a:t>The purple Block W logo of the University of Washington.</a:t>
            </a:r>
            <a:r>
              <a:rPr lang="en-US" sz="1100" dirty="0"/>
              <a:t>” 4 Feb, 2018, https://en.wikipedia.org/wiki/File:University_of_Washington_Purple_Block_W_logo.svg. Retrieved 3 Jan. 2024</a:t>
            </a:r>
          </a:p>
        </p:txBody>
      </p:sp>
      <p:sp>
        <p:nvSpPr>
          <p:cNvPr id="21" name="Slide Number Placeholder 20">
            <a:extLst>
              <a:ext uri="{FF2B5EF4-FFF2-40B4-BE49-F238E27FC236}">
                <a16:creationId xmlns:a16="http://schemas.microsoft.com/office/drawing/2014/main" id="{76A5DD37-3ABB-3499-18E1-62619E8C3A8C}"/>
              </a:ext>
            </a:extLst>
          </p:cNvPr>
          <p:cNvSpPr>
            <a:spLocks noGrp="1"/>
          </p:cNvSpPr>
          <p:nvPr>
            <p:ph type="sldNum" sz="quarter" idx="11"/>
          </p:nvPr>
        </p:nvSpPr>
        <p:spPr/>
        <p:txBody>
          <a:bodyPr/>
          <a:lstStyle/>
          <a:p>
            <a:fld id="{1CCDC5FD-33A1-A44F-B679-CC7E1CCB63BA}" type="slidenum">
              <a:rPr lang="en-US" smtClean="0"/>
              <a:pPr/>
              <a:t>2</a:t>
            </a:fld>
            <a:endParaRPr lang="en-US"/>
          </a:p>
        </p:txBody>
      </p:sp>
    </p:spTree>
    <p:extLst>
      <p:ext uri="{BB962C8B-B14F-4D97-AF65-F5344CB8AC3E}">
        <p14:creationId xmlns:p14="http://schemas.microsoft.com/office/powerpoint/2010/main" val="1425840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5947-19CB-98AF-03D2-2B8C9C53B8A3}"/>
              </a:ext>
            </a:extLst>
          </p:cNvPr>
          <p:cNvSpPr>
            <a:spLocks noGrp="1"/>
          </p:cNvSpPr>
          <p:nvPr>
            <p:ph type="title"/>
          </p:nvPr>
        </p:nvSpPr>
        <p:spPr>
          <a:xfrm>
            <a:off x="1154954" y="767698"/>
            <a:ext cx="9593192" cy="728480"/>
          </a:xfrm>
        </p:spPr>
        <p:txBody>
          <a:bodyPr/>
          <a:lstStyle/>
          <a:p>
            <a:r>
              <a:rPr lang="en-US" dirty="0"/>
              <a:t>Hyper-parameter Tuning: Random Search</a:t>
            </a:r>
          </a:p>
        </p:txBody>
      </p:sp>
      <p:sp>
        <p:nvSpPr>
          <p:cNvPr id="3" name="Content Placeholder 2">
            <a:extLst>
              <a:ext uri="{FF2B5EF4-FFF2-40B4-BE49-F238E27FC236}">
                <a16:creationId xmlns:a16="http://schemas.microsoft.com/office/drawing/2014/main" id="{4E15C48D-2EC8-F207-FECC-D506E503F527}"/>
              </a:ext>
            </a:extLst>
          </p:cNvPr>
          <p:cNvSpPr>
            <a:spLocks noGrp="1"/>
          </p:cNvSpPr>
          <p:nvPr>
            <p:ph idx="1"/>
          </p:nvPr>
        </p:nvSpPr>
        <p:spPr/>
        <p:txBody>
          <a:bodyPr/>
          <a:lstStyle/>
          <a:p>
            <a:pPr>
              <a:buClr>
                <a:srgbClr val="0B3D91"/>
              </a:buClr>
              <a:buFont typeface="Century Gothic" panose="020B0502020202020204" pitchFamily="34" charset="0"/>
              <a:buChar char="►"/>
            </a:pPr>
            <a:r>
              <a:rPr lang="en-US" dirty="0">
                <a:solidFill>
                  <a:srgbClr val="0B3D91"/>
                </a:solidFill>
              </a:rPr>
              <a:t>Why Random Search</a:t>
            </a:r>
          </a:p>
          <a:p>
            <a:pPr lvl="1">
              <a:buClr>
                <a:srgbClr val="0B3D91"/>
              </a:buClr>
              <a:buFont typeface="Century Gothic" panose="020B0502020202020204" pitchFamily="34" charset="0"/>
              <a:buChar char="►"/>
            </a:pPr>
            <a:r>
              <a:rPr lang="en-US" dirty="0">
                <a:solidFill>
                  <a:srgbClr val="0B3D91"/>
                </a:solidFill>
              </a:rPr>
              <a:t>Hyper-parameter search space is very large</a:t>
            </a:r>
          </a:p>
          <a:p>
            <a:pPr lvl="1">
              <a:buClr>
                <a:srgbClr val="0B3D91"/>
              </a:buClr>
              <a:buFont typeface="Century Gothic" panose="020B0502020202020204" pitchFamily="34" charset="0"/>
              <a:buChar char="►"/>
            </a:pPr>
            <a:r>
              <a:rPr lang="en-US" dirty="0">
                <a:solidFill>
                  <a:srgbClr val="0B3D91"/>
                </a:solidFill>
              </a:rPr>
              <a:t>Using K-Fold Cross Validation (multiplied # of combinations by K)</a:t>
            </a:r>
          </a:p>
          <a:p>
            <a:pPr lvl="1">
              <a:buClr>
                <a:srgbClr val="0B3D91"/>
              </a:buClr>
              <a:buFont typeface="Century Gothic" panose="020B0502020202020204" pitchFamily="34" charset="0"/>
              <a:buChar char="►"/>
            </a:pPr>
            <a:r>
              <a:rPr lang="en-US" dirty="0">
                <a:solidFill>
                  <a:srgbClr val="0B3D91"/>
                </a:solidFill>
              </a:rPr>
              <a:t>Only used CPU</a:t>
            </a:r>
          </a:p>
          <a:p>
            <a:pPr>
              <a:buClr>
                <a:srgbClr val="0B3D91"/>
              </a:buClr>
              <a:buFont typeface="Century Gothic" panose="020B0502020202020204" pitchFamily="34" charset="0"/>
              <a:buChar char="►"/>
            </a:pPr>
            <a:r>
              <a:rPr lang="en-US" dirty="0">
                <a:solidFill>
                  <a:srgbClr val="0B3D91"/>
                </a:solidFill>
              </a:rPr>
              <a:t>Random search randomly picks a subset of hyperparameter combinations</a:t>
            </a:r>
          </a:p>
          <a:p>
            <a:pPr lvl="1">
              <a:buClr>
                <a:srgbClr val="0B3D91"/>
              </a:buClr>
              <a:buFont typeface="Century Gothic" panose="020B0502020202020204" pitchFamily="34" charset="0"/>
              <a:buChar char="►"/>
            </a:pPr>
            <a:r>
              <a:rPr lang="en-US" dirty="0">
                <a:solidFill>
                  <a:srgbClr val="0B3D91"/>
                </a:solidFill>
              </a:rPr>
              <a:t>Vanilla RNN: tried 20 different models</a:t>
            </a:r>
          </a:p>
          <a:p>
            <a:pPr lvl="1">
              <a:buClr>
                <a:srgbClr val="0B3D91"/>
              </a:buClr>
              <a:buFont typeface="Century Gothic" panose="020B0502020202020204" pitchFamily="34" charset="0"/>
              <a:buChar char="►"/>
            </a:pPr>
            <a:r>
              <a:rPr lang="en-US" dirty="0">
                <a:solidFill>
                  <a:srgbClr val="0B3D91"/>
                </a:solidFill>
              </a:rPr>
              <a:t>Seq2Seq LSTM: tried 88 different models</a:t>
            </a:r>
          </a:p>
          <a:p>
            <a:endParaRPr lang="en-US" dirty="0"/>
          </a:p>
        </p:txBody>
      </p:sp>
      <p:sp>
        <p:nvSpPr>
          <p:cNvPr id="4" name="Slide Number Placeholder 3">
            <a:extLst>
              <a:ext uri="{FF2B5EF4-FFF2-40B4-BE49-F238E27FC236}">
                <a16:creationId xmlns:a16="http://schemas.microsoft.com/office/drawing/2014/main" id="{7FEDFE4D-67A5-5041-93EE-E6660CB09E7B}"/>
              </a:ext>
            </a:extLst>
          </p:cNvPr>
          <p:cNvSpPr>
            <a:spLocks noGrp="1"/>
          </p:cNvSpPr>
          <p:nvPr>
            <p:ph type="sldNum" sz="quarter" idx="4"/>
          </p:nvPr>
        </p:nvSpPr>
        <p:spPr/>
        <p:txBody>
          <a:bodyPr/>
          <a:lstStyle/>
          <a:p>
            <a:fld id="{1CCDC5FD-33A1-A44F-B679-CC7E1CCB63BA}" type="slidenum">
              <a:rPr lang="en-US" smtClean="0"/>
              <a:pPr/>
              <a:t>20</a:t>
            </a:fld>
            <a:endParaRPr lang="en-US"/>
          </a:p>
        </p:txBody>
      </p:sp>
    </p:spTree>
    <p:extLst>
      <p:ext uri="{BB962C8B-B14F-4D97-AF65-F5344CB8AC3E}">
        <p14:creationId xmlns:p14="http://schemas.microsoft.com/office/powerpoint/2010/main" val="2848351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D71CA-4F72-FFE0-D646-B961661705EB}"/>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F7BA435-CCF8-2CF0-F545-F670F56EA9D4}"/>
              </a:ext>
            </a:extLst>
          </p:cNvPr>
          <p:cNvSpPr>
            <a:spLocks noGrp="1"/>
          </p:cNvSpPr>
          <p:nvPr>
            <p:ph idx="1"/>
          </p:nvPr>
        </p:nvSpPr>
        <p:spPr/>
        <p:txBody>
          <a:bodyPr/>
          <a:lstStyle/>
          <a:p>
            <a:pPr>
              <a:buClr>
                <a:srgbClr val="0B3D91"/>
              </a:buClr>
              <a:buFont typeface="Century Gothic" panose="020B0502020202020204" pitchFamily="34" charset="0"/>
              <a:buChar char="►"/>
            </a:pPr>
            <a:r>
              <a:rPr lang="en-US" dirty="0">
                <a:solidFill>
                  <a:srgbClr val="0B3D91"/>
                </a:solidFill>
              </a:rPr>
              <a:t>Sometimes good loss scores do not mean good results</a:t>
            </a:r>
          </a:p>
          <a:p>
            <a:pPr lvl="1">
              <a:buClr>
                <a:srgbClr val="0B3D91"/>
              </a:buClr>
              <a:buFont typeface="Century Gothic" panose="020B0502020202020204" pitchFamily="34" charset="0"/>
              <a:buChar char="►"/>
            </a:pPr>
            <a:r>
              <a:rPr lang="en-US" dirty="0">
                <a:solidFill>
                  <a:srgbClr val="0B3D91"/>
                </a:solidFill>
              </a:rPr>
              <a:t>Model would perform well when only predicting the mean PUE score over the whole </a:t>
            </a:r>
            <a:r>
              <a:rPr lang="en-US" dirty="0" err="1">
                <a:solidFill>
                  <a:srgbClr val="0B3D91"/>
                </a:solidFill>
              </a:rPr>
              <a:t>val</a:t>
            </a:r>
            <a:r>
              <a:rPr lang="en-US" dirty="0">
                <a:solidFill>
                  <a:srgbClr val="0B3D91"/>
                </a:solidFill>
              </a:rPr>
              <a:t> or test set</a:t>
            </a:r>
          </a:p>
        </p:txBody>
      </p:sp>
      <p:sp>
        <p:nvSpPr>
          <p:cNvPr id="4" name="Slide Number Placeholder 3">
            <a:extLst>
              <a:ext uri="{FF2B5EF4-FFF2-40B4-BE49-F238E27FC236}">
                <a16:creationId xmlns:a16="http://schemas.microsoft.com/office/drawing/2014/main" id="{050D023B-4F22-60E9-8A6A-8D57E0025269}"/>
              </a:ext>
            </a:extLst>
          </p:cNvPr>
          <p:cNvSpPr>
            <a:spLocks noGrp="1"/>
          </p:cNvSpPr>
          <p:nvPr>
            <p:ph type="sldNum" sz="quarter" idx="4"/>
          </p:nvPr>
        </p:nvSpPr>
        <p:spPr/>
        <p:txBody>
          <a:bodyPr/>
          <a:lstStyle/>
          <a:p>
            <a:fld id="{1CCDC5FD-33A1-A44F-B679-CC7E1CCB63BA}" type="slidenum">
              <a:rPr lang="en-US" smtClean="0"/>
              <a:pPr/>
              <a:t>21</a:t>
            </a:fld>
            <a:endParaRPr lang="en-US"/>
          </a:p>
        </p:txBody>
      </p:sp>
      <p:pic>
        <p:nvPicPr>
          <p:cNvPr id="6" name="Picture 5" descr="Chart&#10;&#10;Description automatically generated">
            <a:extLst>
              <a:ext uri="{FF2B5EF4-FFF2-40B4-BE49-F238E27FC236}">
                <a16:creationId xmlns:a16="http://schemas.microsoft.com/office/drawing/2014/main" id="{18D6BE3E-758A-4FAC-51A3-16936BC2807F}"/>
              </a:ext>
            </a:extLst>
          </p:cNvPr>
          <p:cNvPicPr>
            <a:picLocks noChangeAspect="1"/>
          </p:cNvPicPr>
          <p:nvPr/>
        </p:nvPicPr>
        <p:blipFill>
          <a:blip r:embed="rId3"/>
          <a:stretch>
            <a:fillRect/>
          </a:stretch>
        </p:blipFill>
        <p:spPr>
          <a:xfrm>
            <a:off x="6095999" y="2770729"/>
            <a:ext cx="5131955" cy="3950997"/>
          </a:xfrm>
          <a:prstGeom prst="rect">
            <a:avLst/>
          </a:prstGeom>
        </p:spPr>
      </p:pic>
      <p:pic>
        <p:nvPicPr>
          <p:cNvPr id="8" name="Picture 7" descr="Chart&#10;&#10;Description automatically generated">
            <a:extLst>
              <a:ext uri="{FF2B5EF4-FFF2-40B4-BE49-F238E27FC236}">
                <a16:creationId xmlns:a16="http://schemas.microsoft.com/office/drawing/2014/main" id="{D77E0E00-71EB-1773-B309-DB4FD257A51B}"/>
              </a:ext>
            </a:extLst>
          </p:cNvPr>
          <p:cNvPicPr>
            <a:picLocks noChangeAspect="1"/>
          </p:cNvPicPr>
          <p:nvPr/>
        </p:nvPicPr>
        <p:blipFill>
          <a:blip r:embed="rId4"/>
          <a:stretch>
            <a:fillRect/>
          </a:stretch>
        </p:blipFill>
        <p:spPr>
          <a:xfrm>
            <a:off x="521629" y="2770729"/>
            <a:ext cx="5026609" cy="3869893"/>
          </a:xfrm>
          <a:prstGeom prst="rect">
            <a:avLst/>
          </a:prstGeom>
        </p:spPr>
      </p:pic>
    </p:spTree>
    <p:extLst>
      <p:ext uri="{BB962C8B-B14F-4D97-AF65-F5344CB8AC3E}">
        <p14:creationId xmlns:p14="http://schemas.microsoft.com/office/powerpoint/2010/main" val="2211697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92CCC-F6BC-C515-B44A-A337208DCD65}"/>
              </a:ext>
            </a:extLst>
          </p:cNvPr>
          <p:cNvSpPr>
            <a:spLocks noGrp="1"/>
          </p:cNvSpPr>
          <p:nvPr>
            <p:ph type="title"/>
          </p:nvPr>
        </p:nvSpPr>
        <p:spPr/>
        <p:txBody>
          <a:bodyPr/>
          <a:lstStyle/>
          <a:p>
            <a:r>
              <a:rPr lang="en-US" dirty="0"/>
              <a:t>Results II</a:t>
            </a:r>
          </a:p>
        </p:txBody>
      </p:sp>
      <p:sp>
        <p:nvSpPr>
          <p:cNvPr id="3" name="Content Placeholder 2">
            <a:extLst>
              <a:ext uri="{FF2B5EF4-FFF2-40B4-BE49-F238E27FC236}">
                <a16:creationId xmlns:a16="http://schemas.microsoft.com/office/drawing/2014/main" id="{7622769D-585A-59FC-19F0-902B90884274}"/>
              </a:ext>
            </a:extLst>
          </p:cNvPr>
          <p:cNvSpPr>
            <a:spLocks noGrp="1"/>
          </p:cNvSpPr>
          <p:nvPr>
            <p:ph idx="1"/>
          </p:nvPr>
        </p:nvSpPr>
        <p:spPr/>
        <p:txBody>
          <a:bodyPr/>
          <a:lstStyle/>
          <a:p>
            <a:pPr>
              <a:buClr>
                <a:srgbClr val="0B3D91"/>
              </a:buClr>
            </a:pPr>
            <a:r>
              <a:rPr lang="en-US" dirty="0">
                <a:solidFill>
                  <a:srgbClr val="0B3D91"/>
                </a:solidFill>
              </a:rPr>
              <a:t>Sometimes results varied very widely between folds</a:t>
            </a:r>
          </a:p>
          <a:p>
            <a:pPr marL="0" indent="0">
              <a:buNone/>
            </a:pPr>
            <a:endParaRPr lang="en-US" dirty="0">
              <a:solidFill>
                <a:srgbClr val="0B3D91"/>
              </a:solidFill>
            </a:endParaRPr>
          </a:p>
        </p:txBody>
      </p:sp>
      <p:sp>
        <p:nvSpPr>
          <p:cNvPr id="4" name="Slide Number Placeholder 3">
            <a:extLst>
              <a:ext uri="{FF2B5EF4-FFF2-40B4-BE49-F238E27FC236}">
                <a16:creationId xmlns:a16="http://schemas.microsoft.com/office/drawing/2014/main" id="{063C5FF1-DB3D-EC0B-45A2-E56946890982}"/>
              </a:ext>
            </a:extLst>
          </p:cNvPr>
          <p:cNvSpPr>
            <a:spLocks noGrp="1"/>
          </p:cNvSpPr>
          <p:nvPr>
            <p:ph type="sldNum" sz="quarter" idx="4"/>
          </p:nvPr>
        </p:nvSpPr>
        <p:spPr/>
        <p:txBody>
          <a:bodyPr/>
          <a:lstStyle/>
          <a:p>
            <a:fld id="{1CCDC5FD-33A1-A44F-B679-CC7E1CCB63BA}" type="slidenum">
              <a:rPr lang="en-US" smtClean="0"/>
              <a:pPr/>
              <a:t>22</a:t>
            </a:fld>
            <a:endParaRPr lang="en-US"/>
          </a:p>
        </p:txBody>
      </p:sp>
      <p:pic>
        <p:nvPicPr>
          <p:cNvPr id="6" name="Picture 5" descr="Chart, line chart&#10;&#10;Description automatically generated">
            <a:extLst>
              <a:ext uri="{FF2B5EF4-FFF2-40B4-BE49-F238E27FC236}">
                <a16:creationId xmlns:a16="http://schemas.microsoft.com/office/drawing/2014/main" id="{89E099C2-25B1-F047-0981-05E4EEB40A8B}"/>
              </a:ext>
            </a:extLst>
          </p:cNvPr>
          <p:cNvPicPr>
            <a:picLocks noChangeAspect="1"/>
          </p:cNvPicPr>
          <p:nvPr/>
        </p:nvPicPr>
        <p:blipFill>
          <a:blip r:embed="rId2"/>
          <a:stretch>
            <a:fillRect/>
          </a:stretch>
        </p:blipFill>
        <p:spPr>
          <a:xfrm>
            <a:off x="6096000" y="2586573"/>
            <a:ext cx="5385838" cy="4091079"/>
          </a:xfrm>
          <a:prstGeom prst="rect">
            <a:avLst/>
          </a:prstGeom>
        </p:spPr>
      </p:pic>
      <p:pic>
        <p:nvPicPr>
          <p:cNvPr id="8" name="Picture 7" descr="Chart, line chart, histogram&#10;&#10;Description automatically generated">
            <a:extLst>
              <a:ext uri="{FF2B5EF4-FFF2-40B4-BE49-F238E27FC236}">
                <a16:creationId xmlns:a16="http://schemas.microsoft.com/office/drawing/2014/main" id="{187663A2-69B6-7A34-86B2-263FCF15121C}"/>
              </a:ext>
            </a:extLst>
          </p:cNvPr>
          <p:cNvPicPr>
            <a:picLocks noChangeAspect="1"/>
          </p:cNvPicPr>
          <p:nvPr/>
        </p:nvPicPr>
        <p:blipFill>
          <a:blip r:embed="rId3"/>
          <a:stretch>
            <a:fillRect/>
          </a:stretch>
        </p:blipFill>
        <p:spPr>
          <a:xfrm>
            <a:off x="521630" y="2586573"/>
            <a:ext cx="5385838" cy="4091079"/>
          </a:xfrm>
          <a:prstGeom prst="rect">
            <a:avLst/>
          </a:prstGeom>
        </p:spPr>
      </p:pic>
    </p:spTree>
    <p:extLst>
      <p:ext uri="{BB962C8B-B14F-4D97-AF65-F5344CB8AC3E}">
        <p14:creationId xmlns:p14="http://schemas.microsoft.com/office/powerpoint/2010/main" val="3716124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92CCC-F6BC-C515-B44A-A337208DCD65}"/>
              </a:ext>
            </a:extLst>
          </p:cNvPr>
          <p:cNvSpPr>
            <a:spLocks noGrp="1"/>
          </p:cNvSpPr>
          <p:nvPr>
            <p:ph type="title"/>
          </p:nvPr>
        </p:nvSpPr>
        <p:spPr/>
        <p:txBody>
          <a:bodyPr/>
          <a:lstStyle/>
          <a:p>
            <a:r>
              <a:rPr lang="en-US" dirty="0"/>
              <a:t>Results II</a:t>
            </a:r>
          </a:p>
        </p:txBody>
      </p:sp>
      <p:sp>
        <p:nvSpPr>
          <p:cNvPr id="3" name="Content Placeholder 2">
            <a:extLst>
              <a:ext uri="{FF2B5EF4-FFF2-40B4-BE49-F238E27FC236}">
                <a16:creationId xmlns:a16="http://schemas.microsoft.com/office/drawing/2014/main" id="{7622769D-585A-59FC-19F0-902B90884274}"/>
              </a:ext>
            </a:extLst>
          </p:cNvPr>
          <p:cNvSpPr>
            <a:spLocks noGrp="1"/>
          </p:cNvSpPr>
          <p:nvPr>
            <p:ph idx="1"/>
          </p:nvPr>
        </p:nvSpPr>
        <p:spPr/>
        <p:txBody>
          <a:bodyPr/>
          <a:lstStyle/>
          <a:p>
            <a:pPr>
              <a:buClr>
                <a:srgbClr val="0B3D91"/>
              </a:buClr>
            </a:pPr>
            <a:r>
              <a:rPr lang="en-US" dirty="0">
                <a:solidFill>
                  <a:srgbClr val="0B3D91"/>
                </a:solidFill>
              </a:rPr>
              <a:t>Sometimes results varied very widely between folds</a:t>
            </a:r>
          </a:p>
          <a:p>
            <a:pPr marL="0" indent="0">
              <a:buNone/>
            </a:pPr>
            <a:endParaRPr lang="en-US" dirty="0">
              <a:solidFill>
                <a:srgbClr val="0B3D91"/>
              </a:solidFill>
            </a:endParaRPr>
          </a:p>
        </p:txBody>
      </p:sp>
      <p:sp>
        <p:nvSpPr>
          <p:cNvPr id="4" name="Slide Number Placeholder 3">
            <a:extLst>
              <a:ext uri="{FF2B5EF4-FFF2-40B4-BE49-F238E27FC236}">
                <a16:creationId xmlns:a16="http://schemas.microsoft.com/office/drawing/2014/main" id="{063C5FF1-DB3D-EC0B-45A2-E56946890982}"/>
              </a:ext>
            </a:extLst>
          </p:cNvPr>
          <p:cNvSpPr>
            <a:spLocks noGrp="1"/>
          </p:cNvSpPr>
          <p:nvPr>
            <p:ph type="sldNum" sz="quarter" idx="4"/>
          </p:nvPr>
        </p:nvSpPr>
        <p:spPr/>
        <p:txBody>
          <a:bodyPr/>
          <a:lstStyle/>
          <a:p>
            <a:fld id="{1CCDC5FD-33A1-A44F-B679-CC7E1CCB63BA}" type="slidenum">
              <a:rPr lang="en-US" smtClean="0"/>
              <a:pPr/>
              <a:t>23</a:t>
            </a:fld>
            <a:endParaRPr lang="en-US"/>
          </a:p>
        </p:txBody>
      </p:sp>
      <p:pic>
        <p:nvPicPr>
          <p:cNvPr id="5" name="Picture 4" descr="Chart, histogram&#10;&#10;Description automatically generated">
            <a:extLst>
              <a:ext uri="{FF2B5EF4-FFF2-40B4-BE49-F238E27FC236}">
                <a16:creationId xmlns:a16="http://schemas.microsoft.com/office/drawing/2014/main" id="{F29BD841-B2FD-35FB-BE26-09E70AAE74D6}"/>
              </a:ext>
            </a:extLst>
          </p:cNvPr>
          <p:cNvPicPr>
            <a:picLocks noChangeAspect="1"/>
          </p:cNvPicPr>
          <p:nvPr/>
        </p:nvPicPr>
        <p:blipFill>
          <a:blip r:embed="rId2"/>
          <a:stretch>
            <a:fillRect/>
          </a:stretch>
        </p:blipFill>
        <p:spPr>
          <a:xfrm>
            <a:off x="521629" y="2499688"/>
            <a:ext cx="5394971" cy="4160528"/>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695BD69A-1950-BAA8-EFD1-830B32599EAA}"/>
              </a:ext>
            </a:extLst>
          </p:cNvPr>
          <p:cNvPicPr>
            <a:picLocks noChangeAspect="1"/>
          </p:cNvPicPr>
          <p:nvPr/>
        </p:nvPicPr>
        <p:blipFill>
          <a:blip r:embed="rId3"/>
          <a:stretch>
            <a:fillRect/>
          </a:stretch>
        </p:blipFill>
        <p:spPr>
          <a:xfrm>
            <a:off x="5996745" y="2499688"/>
            <a:ext cx="5394971" cy="4160529"/>
          </a:xfrm>
          <a:prstGeom prst="rect">
            <a:avLst/>
          </a:prstGeom>
        </p:spPr>
      </p:pic>
    </p:spTree>
    <p:extLst>
      <p:ext uri="{BB962C8B-B14F-4D97-AF65-F5344CB8AC3E}">
        <p14:creationId xmlns:p14="http://schemas.microsoft.com/office/powerpoint/2010/main" val="4262787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D193-022E-230A-03E6-CC98F2B516EB}"/>
              </a:ext>
            </a:extLst>
          </p:cNvPr>
          <p:cNvSpPr>
            <a:spLocks noGrp="1"/>
          </p:cNvSpPr>
          <p:nvPr>
            <p:ph type="title"/>
          </p:nvPr>
        </p:nvSpPr>
        <p:spPr/>
        <p:txBody>
          <a:bodyPr/>
          <a:lstStyle/>
          <a:p>
            <a:r>
              <a:rPr lang="en-US" dirty="0"/>
              <a:t>Results III</a:t>
            </a:r>
          </a:p>
        </p:txBody>
      </p:sp>
      <p:sp>
        <p:nvSpPr>
          <p:cNvPr id="3" name="Content Placeholder 2">
            <a:extLst>
              <a:ext uri="{FF2B5EF4-FFF2-40B4-BE49-F238E27FC236}">
                <a16:creationId xmlns:a16="http://schemas.microsoft.com/office/drawing/2014/main" id="{6F704A9F-E7F3-21DE-D8AB-49669BE3B054}"/>
              </a:ext>
            </a:extLst>
          </p:cNvPr>
          <p:cNvSpPr>
            <a:spLocks noGrp="1"/>
          </p:cNvSpPr>
          <p:nvPr>
            <p:ph idx="1"/>
          </p:nvPr>
        </p:nvSpPr>
        <p:spPr/>
        <p:txBody>
          <a:bodyPr/>
          <a:lstStyle/>
          <a:p>
            <a:pPr>
              <a:buClr>
                <a:srgbClr val="0B3D91"/>
              </a:buClr>
            </a:pPr>
            <a:r>
              <a:rPr lang="en-US" dirty="0">
                <a:solidFill>
                  <a:srgbClr val="0B3D91"/>
                </a:solidFill>
              </a:rPr>
              <a:t>Sometimes results look pretty good</a:t>
            </a:r>
          </a:p>
          <a:p>
            <a:pPr marL="0" indent="0">
              <a:buNone/>
            </a:pPr>
            <a:endParaRPr lang="en-US" dirty="0">
              <a:solidFill>
                <a:srgbClr val="0B3D91"/>
              </a:solidFill>
            </a:endParaRPr>
          </a:p>
        </p:txBody>
      </p:sp>
      <p:sp>
        <p:nvSpPr>
          <p:cNvPr id="4" name="Slide Number Placeholder 3">
            <a:extLst>
              <a:ext uri="{FF2B5EF4-FFF2-40B4-BE49-F238E27FC236}">
                <a16:creationId xmlns:a16="http://schemas.microsoft.com/office/drawing/2014/main" id="{DF785F0E-FB96-DAB7-F20B-2AE7691A594B}"/>
              </a:ext>
            </a:extLst>
          </p:cNvPr>
          <p:cNvSpPr>
            <a:spLocks noGrp="1"/>
          </p:cNvSpPr>
          <p:nvPr>
            <p:ph type="sldNum" sz="quarter" idx="4"/>
          </p:nvPr>
        </p:nvSpPr>
        <p:spPr/>
        <p:txBody>
          <a:bodyPr/>
          <a:lstStyle/>
          <a:p>
            <a:fld id="{1CCDC5FD-33A1-A44F-B679-CC7E1CCB63BA}" type="slidenum">
              <a:rPr lang="en-US" smtClean="0"/>
              <a:pPr/>
              <a:t>24</a:t>
            </a:fld>
            <a:endParaRPr lang="en-US"/>
          </a:p>
        </p:txBody>
      </p:sp>
      <p:pic>
        <p:nvPicPr>
          <p:cNvPr id="6" name="Picture 5" descr="Chart, line chart&#10;&#10;Description automatically generated">
            <a:extLst>
              <a:ext uri="{FF2B5EF4-FFF2-40B4-BE49-F238E27FC236}">
                <a16:creationId xmlns:a16="http://schemas.microsoft.com/office/drawing/2014/main" id="{06C82B50-8281-DD4E-2DBB-7CD2EA551BC7}"/>
              </a:ext>
            </a:extLst>
          </p:cNvPr>
          <p:cNvPicPr>
            <a:picLocks noChangeAspect="1"/>
          </p:cNvPicPr>
          <p:nvPr/>
        </p:nvPicPr>
        <p:blipFill>
          <a:blip r:embed="rId2"/>
          <a:stretch>
            <a:fillRect/>
          </a:stretch>
        </p:blipFill>
        <p:spPr>
          <a:xfrm>
            <a:off x="6095999" y="2302931"/>
            <a:ext cx="5394971" cy="4160528"/>
          </a:xfrm>
          <a:prstGeom prst="rect">
            <a:avLst/>
          </a:prstGeom>
        </p:spPr>
      </p:pic>
      <p:pic>
        <p:nvPicPr>
          <p:cNvPr id="8" name="Picture 7" descr="Chart&#10;&#10;Description automatically generated">
            <a:extLst>
              <a:ext uri="{FF2B5EF4-FFF2-40B4-BE49-F238E27FC236}">
                <a16:creationId xmlns:a16="http://schemas.microsoft.com/office/drawing/2014/main" id="{57CDBFDD-ADCB-EA33-289D-81321726750B}"/>
              </a:ext>
            </a:extLst>
          </p:cNvPr>
          <p:cNvPicPr>
            <a:picLocks noChangeAspect="1"/>
          </p:cNvPicPr>
          <p:nvPr/>
        </p:nvPicPr>
        <p:blipFill>
          <a:blip r:embed="rId3"/>
          <a:stretch>
            <a:fillRect/>
          </a:stretch>
        </p:blipFill>
        <p:spPr>
          <a:xfrm>
            <a:off x="701030" y="2302931"/>
            <a:ext cx="5394971" cy="4160528"/>
          </a:xfrm>
          <a:prstGeom prst="rect">
            <a:avLst/>
          </a:prstGeom>
        </p:spPr>
      </p:pic>
    </p:spTree>
    <p:extLst>
      <p:ext uri="{BB962C8B-B14F-4D97-AF65-F5344CB8AC3E}">
        <p14:creationId xmlns:p14="http://schemas.microsoft.com/office/powerpoint/2010/main" val="305287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D193-022E-230A-03E6-CC98F2B516EB}"/>
              </a:ext>
            </a:extLst>
          </p:cNvPr>
          <p:cNvSpPr>
            <a:spLocks noGrp="1"/>
          </p:cNvSpPr>
          <p:nvPr>
            <p:ph type="title"/>
          </p:nvPr>
        </p:nvSpPr>
        <p:spPr/>
        <p:txBody>
          <a:bodyPr/>
          <a:lstStyle/>
          <a:p>
            <a:r>
              <a:rPr lang="en-US" dirty="0"/>
              <a:t>Results III</a:t>
            </a:r>
          </a:p>
        </p:txBody>
      </p:sp>
      <p:sp>
        <p:nvSpPr>
          <p:cNvPr id="3" name="Content Placeholder 2">
            <a:extLst>
              <a:ext uri="{FF2B5EF4-FFF2-40B4-BE49-F238E27FC236}">
                <a16:creationId xmlns:a16="http://schemas.microsoft.com/office/drawing/2014/main" id="{6F704A9F-E7F3-21DE-D8AB-49669BE3B054}"/>
              </a:ext>
            </a:extLst>
          </p:cNvPr>
          <p:cNvSpPr>
            <a:spLocks noGrp="1"/>
          </p:cNvSpPr>
          <p:nvPr>
            <p:ph idx="1"/>
          </p:nvPr>
        </p:nvSpPr>
        <p:spPr/>
        <p:txBody>
          <a:bodyPr/>
          <a:lstStyle/>
          <a:p>
            <a:pPr>
              <a:buClr>
                <a:srgbClr val="0B3D91"/>
              </a:buClr>
            </a:pPr>
            <a:r>
              <a:rPr lang="en-US" dirty="0">
                <a:solidFill>
                  <a:srgbClr val="0B3D91"/>
                </a:solidFill>
              </a:rPr>
              <a:t>Sometimes results look pretty good</a:t>
            </a:r>
          </a:p>
          <a:p>
            <a:pPr marL="0" indent="0">
              <a:buNone/>
            </a:pPr>
            <a:endParaRPr lang="en-US" dirty="0">
              <a:solidFill>
                <a:srgbClr val="0B3D91"/>
              </a:solidFill>
            </a:endParaRPr>
          </a:p>
        </p:txBody>
      </p:sp>
      <p:sp>
        <p:nvSpPr>
          <p:cNvPr id="4" name="Slide Number Placeholder 3">
            <a:extLst>
              <a:ext uri="{FF2B5EF4-FFF2-40B4-BE49-F238E27FC236}">
                <a16:creationId xmlns:a16="http://schemas.microsoft.com/office/drawing/2014/main" id="{DF785F0E-FB96-DAB7-F20B-2AE7691A594B}"/>
              </a:ext>
            </a:extLst>
          </p:cNvPr>
          <p:cNvSpPr>
            <a:spLocks noGrp="1"/>
          </p:cNvSpPr>
          <p:nvPr>
            <p:ph type="sldNum" sz="quarter" idx="4"/>
          </p:nvPr>
        </p:nvSpPr>
        <p:spPr/>
        <p:txBody>
          <a:bodyPr/>
          <a:lstStyle/>
          <a:p>
            <a:fld id="{1CCDC5FD-33A1-A44F-B679-CC7E1CCB63BA}" type="slidenum">
              <a:rPr lang="en-US" smtClean="0"/>
              <a:pPr/>
              <a:t>25</a:t>
            </a:fld>
            <a:endParaRPr lang="en-US"/>
          </a:p>
        </p:txBody>
      </p:sp>
      <p:pic>
        <p:nvPicPr>
          <p:cNvPr id="7" name="Picture 6" descr="Chart, line chart&#10;&#10;Description automatically generated">
            <a:extLst>
              <a:ext uri="{FF2B5EF4-FFF2-40B4-BE49-F238E27FC236}">
                <a16:creationId xmlns:a16="http://schemas.microsoft.com/office/drawing/2014/main" id="{4512CE70-FFB2-8CD5-405B-77C59F9A8A0D}"/>
              </a:ext>
            </a:extLst>
          </p:cNvPr>
          <p:cNvPicPr>
            <a:picLocks noChangeAspect="1"/>
          </p:cNvPicPr>
          <p:nvPr/>
        </p:nvPicPr>
        <p:blipFill>
          <a:blip r:embed="rId2"/>
          <a:stretch>
            <a:fillRect/>
          </a:stretch>
        </p:blipFill>
        <p:spPr>
          <a:xfrm>
            <a:off x="5912468" y="2270502"/>
            <a:ext cx="5477267" cy="4160528"/>
          </a:xfrm>
          <a:prstGeom prst="rect">
            <a:avLst/>
          </a:prstGeom>
        </p:spPr>
      </p:pic>
      <p:pic>
        <p:nvPicPr>
          <p:cNvPr id="10" name="Picture 9" descr="Chart, line chart&#10;&#10;Description automatically generated">
            <a:extLst>
              <a:ext uri="{FF2B5EF4-FFF2-40B4-BE49-F238E27FC236}">
                <a16:creationId xmlns:a16="http://schemas.microsoft.com/office/drawing/2014/main" id="{93EDE3FE-73FF-C801-E8BA-E254F9A6CA4E}"/>
              </a:ext>
            </a:extLst>
          </p:cNvPr>
          <p:cNvPicPr>
            <a:picLocks noChangeAspect="1"/>
          </p:cNvPicPr>
          <p:nvPr/>
        </p:nvPicPr>
        <p:blipFill>
          <a:blip r:embed="rId3"/>
          <a:stretch>
            <a:fillRect/>
          </a:stretch>
        </p:blipFill>
        <p:spPr>
          <a:xfrm>
            <a:off x="435201" y="2270502"/>
            <a:ext cx="5477267" cy="4160528"/>
          </a:xfrm>
          <a:prstGeom prst="rect">
            <a:avLst/>
          </a:prstGeom>
        </p:spPr>
      </p:pic>
    </p:spTree>
    <p:extLst>
      <p:ext uri="{BB962C8B-B14F-4D97-AF65-F5344CB8AC3E}">
        <p14:creationId xmlns:p14="http://schemas.microsoft.com/office/powerpoint/2010/main" val="1146667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D193-022E-230A-03E6-CC98F2B516EB}"/>
              </a:ext>
            </a:extLst>
          </p:cNvPr>
          <p:cNvSpPr>
            <a:spLocks noGrp="1"/>
          </p:cNvSpPr>
          <p:nvPr>
            <p:ph type="title"/>
          </p:nvPr>
        </p:nvSpPr>
        <p:spPr/>
        <p:txBody>
          <a:bodyPr/>
          <a:lstStyle/>
          <a:p>
            <a:r>
              <a:rPr lang="en-US" dirty="0"/>
              <a:t>Results III</a:t>
            </a:r>
          </a:p>
        </p:txBody>
      </p:sp>
      <p:sp>
        <p:nvSpPr>
          <p:cNvPr id="3" name="Content Placeholder 2">
            <a:extLst>
              <a:ext uri="{FF2B5EF4-FFF2-40B4-BE49-F238E27FC236}">
                <a16:creationId xmlns:a16="http://schemas.microsoft.com/office/drawing/2014/main" id="{6F704A9F-E7F3-21DE-D8AB-49669BE3B054}"/>
              </a:ext>
            </a:extLst>
          </p:cNvPr>
          <p:cNvSpPr>
            <a:spLocks noGrp="1"/>
          </p:cNvSpPr>
          <p:nvPr>
            <p:ph idx="1"/>
          </p:nvPr>
        </p:nvSpPr>
        <p:spPr/>
        <p:txBody>
          <a:bodyPr/>
          <a:lstStyle/>
          <a:p>
            <a:pPr>
              <a:buClr>
                <a:srgbClr val="0B3D91"/>
              </a:buClr>
            </a:pPr>
            <a:r>
              <a:rPr lang="en-US" dirty="0">
                <a:solidFill>
                  <a:srgbClr val="0B3D91"/>
                </a:solidFill>
              </a:rPr>
              <a:t>Sometimes results look pretty good</a:t>
            </a:r>
          </a:p>
          <a:p>
            <a:pPr marL="0" indent="0">
              <a:buNone/>
            </a:pPr>
            <a:endParaRPr lang="en-US" dirty="0">
              <a:solidFill>
                <a:srgbClr val="0B3D91"/>
              </a:solidFill>
            </a:endParaRPr>
          </a:p>
        </p:txBody>
      </p:sp>
      <p:sp>
        <p:nvSpPr>
          <p:cNvPr id="4" name="Slide Number Placeholder 3">
            <a:extLst>
              <a:ext uri="{FF2B5EF4-FFF2-40B4-BE49-F238E27FC236}">
                <a16:creationId xmlns:a16="http://schemas.microsoft.com/office/drawing/2014/main" id="{DF785F0E-FB96-DAB7-F20B-2AE7691A594B}"/>
              </a:ext>
            </a:extLst>
          </p:cNvPr>
          <p:cNvSpPr>
            <a:spLocks noGrp="1"/>
          </p:cNvSpPr>
          <p:nvPr>
            <p:ph type="sldNum" sz="quarter" idx="4"/>
          </p:nvPr>
        </p:nvSpPr>
        <p:spPr/>
        <p:txBody>
          <a:bodyPr/>
          <a:lstStyle/>
          <a:p>
            <a:fld id="{1CCDC5FD-33A1-A44F-B679-CC7E1CCB63BA}" type="slidenum">
              <a:rPr lang="en-US" smtClean="0"/>
              <a:pPr/>
              <a:t>26</a:t>
            </a:fld>
            <a:endParaRPr lang="en-US"/>
          </a:p>
        </p:txBody>
      </p:sp>
      <p:pic>
        <p:nvPicPr>
          <p:cNvPr id="6" name="Picture 5" descr="Chart, line chart&#10;&#10;Description automatically generated">
            <a:extLst>
              <a:ext uri="{FF2B5EF4-FFF2-40B4-BE49-F238E27FC236}">
                <a16:creationId xmlns:a16="http://schemas.microsoft.com/office/drawing/2014/main" id="{AF2F3E5D-F140-7769-CC64-6929E27DA728}"/>
              </a:ext>
            </a:extLst>
          </p:cNvPr>
          <p:cNvPicPr>
            <a:picLocks noChangeAspect="1"/>
          </p:cNvPicPr>
          <p:nvPr/>
        </p:nvPicPr>
        <p:blipFill>
          <a:blip r:embed="rId2"/>
          <a:stretch>
            <a:fillRect/>
          </a:stretch>
        </p:blipFill>
        <p:spPr>
          <a:xfrm>
            <a:off x="6275399" y="2270502"/>
            <a:ext cx="5394971" cy="4160528"/>
          </a:xfrm>
          <a:prstGeom prst="rect">
            <a:avLst/>
          </a:prstGeom>
        </p:spPr>
      </p:pic>
      <p:pic>
        <p:nvPicPr>
          <p:cNvPr id="9" name="Picture 8" descr="Chart, line chart&#10;&#10;Description automatically generated">
            <a:extLst>
              <a:ext uri="{FF2B5EF4-FFF2-40B4-BE49-F238E27FC236}">
                <a16:creationId xmlns:a16="http://schemas.microsoft.com/office/drawing/2014/main" id="{6FE4F68B-3102-6BF6-6697-A5C3BE445164}"/>
              </a:ext>
            </a:extLst>
          </p:cNvPr>
          <p:cNvPicPr>
            <a:picLocks noChangeAspect="1"/>
          </p:cNvPicPr>
          <p:nvPr/>
        </p:nvPicPr>
        <p:blipFill>
          <a:blip r:embed="rId3"/>
          <a:stretch>
            <a:fillRect/>
          </a:stretch>
        </p:blipFill>
        <p:spPr>
          <a:xfrm>
            <a:off x="424197" y="2270502"/>
            <a:ext cx="5477267" cy="4160528"/>
          </a:xfrm>
          <a:prstGeom prst="rect">
            <a:avLst/>
          </a:prstGeom>
        </p:spPr>
      </p:pic>
    </p:spTree>
    <p:extLst>
      <p:ext uri="{BB962C8B-B14F-4D97-AF65-F5344CB8AC3E}">
        <p14:creationId xmlns:p14="http://schemas.microsoft.com/office/powerpoint/2010/main" val="1247763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D193-022E-230A-03E6-CC98F2B516EB}"/>
              </a:ext>
            </a:extLst>
          </p:cNvPr>
          <p:cNvSpPr>
            <a:spLocks noGrp="1"/>
          </p:cNvSpPr>
          <p:nvPr>
            <p:ph type="title"/>
          </p:nvPr>
        </p:nvSpPr>
        <p:spPr/>
        <p:txBody>
          <a:bodyPr/>
          <a:lstStyle/>
          <a:p>
            <a:r>
              <a:rPr lang="en-US" dirty="0"/>
              <a:t>Results III</a:t>
            </a:r>
          </a:p>
        </p:txBody>
      </p:sp>
      <p:sp>
        <p:nvSpPr>
          <p:cNvPr id="3" name="Content Placeholder 2">
            <a:extLst>
              <a:ext uri="{FF2B5EF4-FFF2-40B4-BE49-F238E27FC236}">
                <a16:creationId xmlns:a16="http://schemas.microsoft.com/office/drawing/2014/main" id="{6F704A9F-E7F3-21DE-D8AB-49669BE3B054}"/>
              </a:ext>
            </a:extLst>
          </p:cNvPr>
          <p:cNvSpPr>
            <a:spLocks noGrp="1"/>
          </p:cNvSpPr>
          <p:nvPr>
            <p:ph idx="1"/>
          </p:nvPr>
        </p:nvSpPr>
        <p:spPr/>
        <p:txBody>
          <a:bodyPr/>
          <a:lstStyle/>
          <a:p>
            <a:pPr>
              <a:buClr>
                <a:srgbClr val="0B3D91"/>
              </a:buClr>
            </a:pPr>
            <a:r>
              <a:rPr lang="en-US" dirty="0">
                <a:solidFill>
                  <a:srgbClr val="0B3D91"/>
                </a:solidFill>
              </a:rPr>
              <a:t>Sometimes results look pretty good</a:t>
            </a:r>
          </a:p>
          <a:p>
            <a:pPr marL="0" indent="0">
              <a:buNone/>
            </a:pPr>
            <a:endParaRPr lang="en-US" dirty="0">
              <a:solidFill>
                <a:srgbClr val="0B3D91"/>
              </a:solidFill>
            </a:endParaRPr>
          </a:p>
        </p:txBody>
      </p:sp>
      <p:sp>
        <p:nvSpPr>
          <p:cNvPr id="4" name="Slide Number Placeholder 3">
            <a:extLst>
              <a:ext uri="{FF2B5EF4-FFF2-40B4-BE49-F238E27FC236}">
                <a16:creationId xmlns:a16="http://schemas.microsoft.com/office/drawing/2014/main" id="{DF785F0E-FB96-DAB7-F20B-2AE7691A594B}"/>
              </a:ext>
            </a:extLst>
          </p:cNvPr>
          <p:cNvSpPr>
            <a:spLocks noGrp="1"/>
          </p:cNvSpPr>
          <p:nvPr>
            <p:ph type="sldNum" sz="quarter" idx="4"/>
          </p:nvPr>
        </p:nvSpPr>
        <p:spPr/>
        <p:txBody>
          <a:bodyPr/>
          <a:lstStyle/>
          <a:p>
            <a:fld id="{1CCDC5FD-33A1-A44F-B679-CC7E1CCB63BA}" type="slidenum">
              <a:rPr lang="en-US" smtClean="0"/>
              <a:pPr/>
              <a:t>27</a:t>
            </a:fld>
            <a:endParaRPr lang="en-US"/>
          </a:p>
        </p:txBody>
      </p:sp>
      <p:pic>
        <p:nvPicPr>
          <p:cNvPr id="6" name="Picture 5" descr="Chart, bar chart&#10;&#10;Description automatically generated">
            <a:extLst>
              <a:ext uri="{FF2B5EF4-FFF2-40B4-BE49-F238E27FC236}">
                <a16:creationId xmlns:a16="http://schemas.microsoft.com/office/drawing/2014/main" id="{22F27FB2-E1EF-FE63-2A41-A1E7E274CD67}"/>
              </a:ext>
            </a:extLst>
          </p:cNvPr>
          <p:cNvPicPr>
            <a:picLocks noChangeAspect="1"/>
          </p:cNvPicPr>
          <p:nvPr/>
        </p:nvPicPr>
        <p:blipFill>
          <a:blip r:embed="rId3"/>
          <a:stretch>
            <a:fillRect/>
          </a:stretch>
        </p:blipFill>
        <p:spPr>
          <a:xfrm>
            <a:off x="6095999" y="2483475"/>
            <a:ext cx="5394971" cy="4160528"/>
          </a:xfrm>
          <a:prstGeom prst="rect">
            <a:avLst/>
          </a:prstGeom>
        </p:spPr>
      </p:pic>
      <p:pic>
        <p:nvPicPr>
          <p:cNvPr id="8" name="Picture 7" descr="Chart, line chart&#10;&#10;Description automatically generated">
            <a:extLst>
              <a:ext uri="{FF2B5EF4-FFF2-40B4-BE49-F238E27FC236}">
                <a16:creationId xmlns:a16="http://schemas.microsoft.com/office/drawing/2014/main" id="{574A1E72-8361-1DE5-AF2F-1ACFF64A8035}"/>
              </a:ext>
            </a:extLst>
          </p:cNvPr>
          <p:cNvPicPr>
            <a:picLocks noChangeAspect="1"/>
          </p:cNvPicPr>
          <p:nvPr/>
        </p:nvPicPr>
        <p:blipFill>
          <a:blip r:embed="rId4"/>
          <a:stretch>
            <a:fillRect/>
          </a:stretch>
        </p:blipFill>
        <p:spPr>
          <a:xfrm>
            <a:off x="521629" y="2483475"/>
            <a:ext cx="5394971" cy="4160528"/>
          </a:xfrm>
          <a:prstGeom prst="rect">
            <a:avLst/>
          </a:prstGeom>
        </p:spPr>
      </p:pic>
    </p:spTree>
    <p:extLst>
      <p:ext uri="{BB962C8B-B14F-4D97-AF65-F5344CB8AC3E}">
        <p14:creationId xmlns:p14="http://schemas.microsoft.com/office/powerpoint/2010/main" val="663858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D193-022E-230A-03E6-CC98F2B516EB}"/>
              </a:ext>
            </a:extLst>
          </p:cNvPr>
          <p:cNvSpPr>
            <a:spLocks noGrp="1"/>
          </p:cNvSpPr>
          <p:nvPr>
            <p:ph type="title"/>
          </p:nvPr>
        </p:nvSpPr>
        <p:spPr/>
        <p:txBody>
          <a:bodyPr/>
          <a:lstStyle/>
          <a:p>
            <a:r>
              <a:rPr lang="en-US" dirty="0"/>
              <a:t>Results III</a:t>
            </a:r>
          </a:p>
        </p:txBody>
      </p:sp>
      <p:sp>
        <p:nvSpPr>
          <p:cNvPr id="3" name="Content Placeholder 2">
            <a:extLst>
              <a:ext uri="{FF2B5EF4-FFF2-40B4-BE49-F238E27FC236}">
                <a16:creationId xmlns:a16="http://schemas.microsoft.com/office/drawing/2014/main" id="{6F704A9F-E7F3-21DE-D8AB-49669BE3B054}"/>
              </a:ext>
            </a:extLst>
          </p:cNvPr>
          <p:cNvSpPr>
            <a:spLocks noGrp="1"/>
          </p:cNvSpPr>
          <p:nvPr>
            <p:ph idx="1"/>
          </p:nvPr>
        </p:nvSpPr>
        <p:spPr/>
        <p:txBody>
          <a:bodyPr/>
          <a:lstStyle/>
          <a:p>
            <a:pPr>
              <a:buClr>
                <a:srgbClr val="0B3D91"/>
              </a:buClr>
            </a:pPr>
            <a:r>
              <a:rPr lang="en-US" dirty="0">
                <a:solidFill>
                  <a:srgbClr val="0B3D91"/>
                </a:solidFill>
              </a:rPr>
              <a:t>Sometimes results look pretty good</a:t>
            </a:r>
          </a:p>
          <a:p>
            <a:pPr marL="0" indent="0">
              <a:buNone/>
            </a:pPr>
            <a:endParaRPr lang="en-US" dirty="0">
              <a:solidFill>
                <a:srgbClr val="0B3D91"/>
              </a:solidFill>
            </a:endParaRPr>
          </a:p>
        </p:txBody>
      </p:sp>
      <p:sp>
        <p:nvSpPr>
          <p:cNvPr id="4" name="Slide Number Placeholder 3">
            <a:extLst>
              <a:ext uri="{FF2B5EF4-FFF2-40B4-BE49-F238E27FC236}">
                <a16:creationId xmlns:a16="http://schemas.microsoft.com/office/drawing/2014/main" id="{DF785F0E-FB96-DAB7-F20B-2AE7691A594B}"/>
              </a:ext>
            </a:extLst>
          </p:cNvPr>
          <p:cNvSpPr>
            <a:spLocks noGrp="1"/>
          </p:cNvSpPr>
          <p:nvPr>
            <p:ph type="sldNum" sz="quarter" idx="4"/>
          </p:nvPr>
        </p:nvSpPr>
        <p:spPr/>
        <p:txBody>
          <a:bodyPr/>
          <a:lstStyle/>
          <a:p>
            <a:fld id="{1CCDC5FD-33A1-A44F-B679-CC7E1CCB63BA}" type="slidenum">
              <a:rPr lang="en-US" smtClean="0"/>
              <a:pPr/>
              <a:t>28</a:t>
            </a:fld>
            <a:endParaRPr lang="en-US"/>
          </a:p>
        </p:txBody>
      </p:sp>
      <p:pic>
        <p:nvPicPr>
          <p:cNvPr id="6" name="Picture 5" descr="Chart, line chart&#10;&#10;Description automatically generated">
            <a:extLst>
              <a:ext uri="{FF2B5EF4-FFF2-40B4-BE49-F238E27FC236}">
                <a16:creationId xmlns:a16="http://schemas.microsoft.com/office/drawing/2014/main" id="{81DA1338-9846-EB7B-4457-B15852DFAB7F}"/>
              </a:ext>
            </a:extLst>
          </p:cNvPr>
          <p:cNvPicPr>
            <a:picLocks noChangeAspect="1"/>
          </p:cNvPicPr>
          <p:nvPr/>
        </p:nvPicPr>
        <p:blipFill>
          <a:blip r:embed="rId2"/>
          <a:stretch>
            <a:fillRect/>
          </a:stretch>
        </p:blipFill>
        <p:spPr>
          <a:xfrm>
            <a:off x="5621343" y="2412111"/>
            <a:ext cx="5342669" cy="4120193"/>
          </a:xfrm>
          <a:prstGeom prst="rect">
            <a:avLst/>
          </a:prstGeom>
        </p:spPr>
      </p:pic>
      <p:pic>
        <p:nvPicPr>
          <p:cNvPr id="8" name="Picture 7" descr="Chart, line chart&#10;&#10;Description automatically generated">
            <a:extLst>
              <a:ext uri="{FF2B5EF4-FFF2-40B4-BE49-F238E27FC236}">
                <a16:creationId xmlns:a16="http://schemas.microsoft.com/office/drawing/2014/main" id="{6653F146-69BF-FE2E-987E-C8999A1F7B29}"/>
              </a:ext>
            </a:extLst>
          </p:cNvPr>
          <p:cNvPicPr>
            <a:picLocks noChangeAspect="1"/>
          </p:cNvPicPr>
          <p:nvPr/>
        </p:nvPicPr>
        <p:blipFill>
          <a:blip r:embed="rId3"/>
          <a:stretch>
            <a:fillRect/>
          </a:stretch>
        </p:blipFill>
        <p:spPr>
          <a:xfrm>
            <a:off x="554883" y="2412112"/>
            <a:ext cx="5424166" cy="4120192"/>
          </a:xfrm>
          <a:prstGeom prst="rect">
            <a:avLst/>
          </a:prstGeom>
        </p:spPr>
      </p:pic>
    </p:spTree>
    <p:extLst>
      <p:ext uri="{BB962C8B-B14F-4D97-AF65-F5344CB8AC3E}">
        <p14:creationId xmlns:p14="http://schemas.microsoft.com/office/powerpoint/2010/main" val="2099228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E152-426B-9C31-C1D1-C22FA87EE729}"/>
              </a:ext>
            </a:extLst>
          </p:cNvPr>
          <p:cNvSpPr>
            <a:spLocks noGrp="1"/>
          </p:cNvSpPr>
          <p:nvPr>
            <p:ph type="title"/>
          </p:nvPr>
        </p:nvSpPr>
        <p:spPr/>
        <p:txBody>
          <a:bodyPr/>
          <a:lstStyle/>
          <a:p>
            <a:r>
              <a:rPr lang="en-US" dirty="0"/>
              <a:t>Results IV</a:t>
            </a:r>
          </a:p>
        </p:txBody>
      </p:sp>
      <p:sp>
        <p:nvSpPr>
          <p:cNvPr id="3" name="Content Placeholder 2">
            <a:extLst>
              <a:ext uri="{FF2B5EF4-FFF2-40B4-BE49-F238E27FC236}">
                <a16:creationId xmlns:a16="http://schemas.microsoft.com/office/drawing/2014/main" id="{2F9B912E-7DC9-6EBC-E90D-EF7C4BC9EC31}"/>
              </a:ext>
            </a:extLst>
          </p:cNvPr>
          <p:cNvSpPr>
            <a:spLocks noGrp="1"/>
          </p:cNvSpPr>
          <p:nvPr>
            <p:ph idx="1"/>
          </p:nvPr>
        </p:nvSpPr>
        <p:spPr/>
        <p:txBody>
          <a:bodyPr/>
          <a:lstStyle/>
          <a:p>
            <a:pPr>
              <a:buClr>
                <a:srgbClr val="0B3D91"/>
              </a:buClr>
            </a:pPr>
            <a:r>
              <a:rPr lang="en-US" dirty="0">
                <a:solidFill>
                  <a:srgbClr val="0B3D91"/>
                </a:solidFill>
              </a:rPr>
              <a:t>You may have noticed the predicted PUE fluctuates quite a bit and is very </a:t>
            </a:r>
            <a:r>
              <a:rPr lang="en-US" i="1" dirty="0">
                <a:solidFill>
                  <a:srgbClr val="0B3D91"/>
                </a:solidFill>
              </a:rPr>
              <a:t>“spiky”</a:t>
            </a:r>
          </a:p>
          <a:p>
            <a:pPr>
              <a:buClr>
                <a:srgbClr val="0B3D91"/>
              </a:buClr>
            </a:pPr>
            <a:r>
              <a:rPr lang="en-US" dirty="0">
                <a:solidFill>
                  <a:srgbClr val="0B3D91"/>
                </a:solidFill>
              </a:rPr>
              <a:t>Hypothesis: The PUE data fluctuates quite a bit </a:t>
            </a:r>
            <a:r>
              <a:rPr lang="en-US" dirty="0">
                <a:solidFill>
                  <a:srgbClr val="0B3D91"/>
                </a:solidFill>
                <a:sym typeface="Wingdings" panose="05000000000000000000" pitchFamily="2" charset="2"/>
              </a:rPr>
              <a:t> model has learned this behavior</a:t>
            </a:r>
          </a:p>
          <a:p>
            <a:pPr>
              <a:buClr>
                <a:srgbClr val="0B3D91"/>
              </a:buClr>
            </a:pPr>
            <a:r>
              <a:rPr lang="en-US" dirty="0">
                <a:solidFill>
                  <a:srgbClr val="0B3D91"/>
                </a:solidFill>
                <a:sym typeface="Wingdings" panose="05000000000000000000" pitchFamily="2" charset="2"/>
              </a:rPr>
              <a:t>This could be a problem</a:t>
            </a:r>
            <a:endParaRPr lang="en-US" dirty="0">
              <a:solidFill>
                <a:srgbClr val="0B3D91"/>
              </a:solidFill>
            </a:endParaRPr>
          </a:p>
        </p:txBody>
      </p:sp>
      <p:sp>
        <p:nvSpPr>
          <p:cNvPr id="4" name="Slide Number Placeholder 3">
            <a:extLst>
              <a:ext uri="{FF2B5EF4-FFF2-40B4-BE49-F238E27FC236}">
                <a16:creationId xmlns:a16="http://schemas.microsoft.com/office/drawing/2014/main" id="{644DE708-961C-A32D-1A1F-FED29417C3A9}"/>
              </a:ext>
            </a:extLst>
          </p:cNvPr>
          <p:cNvSpPr>
            <a:spLocks noGrp="1"/>
          </p:cNvSpPr>
          <p:nvPr>
            <p:ph type="sldNum" sz="quarter" idx="4"/>
          </p:nvPr>
        </p:nvSpPr>
        <p:spPr/>
        <p:txBody>
          <a:bodyPr/>
          <a:lstStyle/>
          <a:p>
            <a:fld id="{1CCDC5FD-33A1-A44F-B679-CC7E1CCB63BA}" type="slidenum">
              <a:rPr lang="en-US" smtClean="0"/>
              <a:pPr/>
              <a:t>29</a:t>
            </a:fld>
            <a:endParaRPr lang="en-US"/>
          </a:p>
        </p:txBody>
      </p:sp>
      <p:pic>
        <p:nvPicPr>
          <p:cNvPr id="5" name="Picture 4" descr="Chart&#10;&#10;Description automatically generated">
            <a:extLst>
              <a:ext uri="{FF2B5EF4-FFF2-40B4-BE49-F238E27FC236}">
                <a16:creationId xmlns:a16="http://schemas.microsoft.com/office/drawing/2014/main" id="{6D541AB5-FBC1-AFFA-5178-A6A9232DA4C4}"/>
              </a:ext>
            </a:extLst>
          </p:cNvPr>
          <p:cNvPicPr>
            <a:picLocks noChangeAspect="1"/>
          </p:cNvPicPr>
          <p:nvPr/>
        </p:nvPicPr>
        <p:blipFill>
          <a:blip r:embed="rId3"/>
          <a:stretch>
            <a:fillRect/>
          </a:stretch>
        </p:blipFill>
        <p:spPr>
          <a:xfrm>
            <a:off x="1596707" y="3136978"/>
            <a:ext cx="3938953" cy="3439840"/>
          </a:xfrm>
          <a:prstGeom prst="rect">
            <a:avLst/>
          </a:prstGeom>
        </p:spPr>
      </p:pic>
      <p:pic>
        <p:nvPicPr>
          <p:cNvPr id="6" name="Picture 5" descr="Chart, line chart&#10;&#10;Description automatically generated">
            <a:extLst>
              <a:ext uri="{FF2B5EF4-FFF2-40B4-BE49-F238E27FC236}">
                <a16:creationId xmlns:a16="http://schemas.microsoft.com/office/drawing/2014/main" id="{26E061C2-15D3-9849-D211-015B7B3DA910}"/>
              </a:ext>
            </a:extLst>
          </p:cNvPr>
          <p:cNvPicPr>
            <a:picLocks noChangeAspect="1"/>
          </p:cNvPicPr>
          <p:nvPr/>
        </p:nvPicPr>
        <p:blipFill>
          <a:blip r:embed="rId4"/>
          <a:stretch>
            <a:fillRect/>
          </a:stretch>
        </p:blipFill>
        <p:spPr>
          <a:xfrm>
            <a:off x="6342185" y="3136978"/>
            <a:ext cx="3938953" cy="3037667"/>
          </a:xfrm>
          <a:prstGeom prst="rect">
            <a:avLst/>
          </a:prstGeom>
        </p:spPr>
      </p:pic>
    </p:spTree>
    <p:extLst>
      <p:ext uri="{BB962C8B-B14F-4D97-AF65-F5344CB8AC3E}">
        <p14:creationId xmlns:p14="http://schemas.microsoft.com/office/powerpoint/2010/main" val="1250196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D622-3B29-AC44-B418-92CABC5A872E}"/>
              </a:ext>
            </a:extLst>
          </p:cNvPr>
          <p:cNvSpPr>
            <a:spLocks noGrp="1"/>
          </p:cNvSpPr>
          <p:nvPr>
            <p:ph type="title"/>
          </p:nvPr>
        </p:nvSpPr>
        <p:spPr/>
        <p:txBody>
          <a:bodyPr/>
          <a:lstStyle/>
          <a:p>
            <a:r>
              <a:rPr lang="en-US" dirty="0"/>
              <a:t>Agenda</a:t>
            </a:r>
          </a:p>
        </p:txBody>
      </p:sp>
      <p:sp>
        <p:nvSpPr>
          <p:cNvPr id="3" name="Text Placeholder 2"/>
          <p:cNvSpPr>
            <a:spLocks noGrp="1"/>
          </p:cNvSpPr>
          <p:nvPr>
            <p:ph type="body" sz="quarter" idx="12"/>
          </p:nvPr>
        </p:nvSpPr>
        <p:spPr>
          <a:xfrm>
            <a:off x="518160" y="2262765"/>
            <a:ext cx="5390271" cy="4099259"/>
          </a:xfrm>
        </p:spPr>
        <p:txBody>
          <a:bodyPr/>
          <a:lstStyle/>
          <a:p>
            <a:r>
              <a:rPr lang="en-US" dirty="0"/>
              <a:t>Project Introduction</a:t>
            </a:r>
          </a:p>
          <a:p>
            <a:r>
              <a:rPr lang="en-US" dirty="0"/>
              <a:t>Weather Data:</a:t>
            </a:r>
          </a:p>
          <a:p>
            <a:pPr lvl="1"/>
            <a:r>
              <a:rPr lang="en-US" dirty="0"/>
              <a:t>Sources</a:t>
            </a:r>
          </a:p>
          <a:p>
            <a:pPr lvl="1"/>
            <a:r>
              <a:rPr lang="en-US" dirty="0"/>
              <a:t>Automation</a:t>
            </a:r>
          </a:p>
          <a:p>
            <a:r>
              <a:rPr lang="en-US" dirty="0"/>
              <a:t>Power Usage Effectiveness (PUE) Modeling: </a:t>
            </a:r>
          </a:p>
          <a:p>
            <a:pPr lvl="1"/>
            <a:r>
              <a:rPr lang="en-US" dirty="0"/>
              <a:t>Data engineering</a:t>
            </a:r>
          </a:p>
          <a:p>
            <a:pPr lvl="1"/>
            <a:r>
              <a:rPr lang="en-US" dirty="0"/>
              <a:t>Models</a:t>
            </a:r>
          </a:p>
          <a:p>
            <a:pPr lvl="1"/>
            <a:r>
              <a:rPr lang="en-US" dirty="0"/>
              <a:t>Model Optimization</a:t>
            </a:r>
          </a:p>
          <a:p>
            <a:pPr lvl="1"/>
            <a:r>
              <a:rPr lang="en-US" dirty="0"/>
              <a:t>Results</a:t>
            </a:r>
          </a:p>
          <a:p>
            <a:endParaRPr lang="en-US" dirty="0"/>
          </a:p>
          <a:p>
            <a:pPr marL="0" indent="0">
              <a:buNone/>
            </a:pPr>
            <a:endParaRPr lang="en-US" dirty="0"/>
          </a:p>
          <a:p>
            <a:pPr marL="933450" lvl="2" indent="0">
              <a:buNone/>
            </a:pPr>
            <a:endParaRPr lang="en-US" dirty="0"/>
          </a:p>
          <a:p>
            <a:endParaRPr lang="en-US" dirty="0"/>
          </a:p>
        </p:txBody>
      </p:sp>
      <p:sp>
        <p:nvSpPr>
          <p:cNvPr id="6" name="Slide Number Placeholder 11">
            <a:extLst>
              <a:ext uri="{FF2B5EF4-FFF2-40B4-BE49-F238E27FC236}">
                <a16:creationId xmlns:a16="http://schemas.microsoft.com/office/drawing/2014/main" id="{7AA8E3E5-0E09-9E1C-2578-BC22D70F9226}"/>
              </a:ext>
            </a:extLst>
          </p:cNvPr>
          <p:cNvSpPr txBox="1">
            <a:spLocks/>
          </p:cNvSpPr>
          <p:nvPr/>
        </p:nvSpPr>
        <p:spPr>
          <a:xfrm>
            <a:off x="10748146" y="197784"/>
            <a:ext cx="838199" cy="47196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bg1"/>
              </a:solidFill>
            </a:endParaRPr>
          </a:p>
        </p:txBody>
      </p:sp>
      <p:sp>
        <p:nvSpPr>
          <p:cNvPr id="9" name="Slide Number Placeholder 8">
            <a:extLst>
              <a:ext uri="{FF2B5EF4-FFF2-40B4-BE49-F238E27FC236}">
                <a16:creationId xmlns:a16="http://schemas.microsoft.com/office/drawing/2014/main" id="{968AD156-F1C2-6A8F-C28D-970DD4AD30E2}"/>
              </a:ext>
            </a:extLst>
          </p:cNvPr>
          <p:cNvSpPr>
            <a:spLocks noGrp="1"/>
          </p:cNvSpPr>
          <p:nvPr>
            <p:ph type="sldNum" sz="quarter" idx="11"/>
          </p:nvPr>
        </p:nvSpPr>
        <p:spPr/>
        <p:txBody>
          <a:bodyPr/>
          <a:lstStyle/>
          <a:p>
            <a:fld id="{1CCDC5FD-33A1-A44F-B679-CC7E1CCB63BA}" type="slidenum">
              <a:rPr lang="en-US" smtClean="0"/>
              <a:pPr/>
              <a:t>3</a:t>
            </a:fld>
            <a:endParaRPr lang="en-US"/>
          </a:p>
        </p:txBody>
      </p:sp>
    </p:spTree>
    <p:extLst>
      <p:ext uri="{BB962C8B-B14F-4D97-AF65-F5344CB8AC3E}">
        <p14:creationId xmlns:p14="http://schemas.microsoft.com/office/powerpoint/2010/main" val="3092384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4391-D372-E5CF-C441-378DEAE25A4C}"/>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6EE946C-E965-5E01-2FE7-F37491694DCF}"/>
              </a:ext>
            </a:extLst>
          </p:cNvPr>
          <p:cNvSpPr>
            <a:spLocks noGrp="1"/>
          </p:cNvSpPr>
          <p:nvPr>
            <p:ph idx="1"/>
          </p:nvPr>
        </p:nvSpPr>
        <p:spPr/>
        <p:txBody>
          <a:bodyPr/>
          <a:lstStyle/>
          <a:p>
            <a:pPr>
              <a:buClr>
                <a:srgbClr val="0B3D91"/>
              </a:buClr>
            </a:pPr>
            <a:r>
              <a:rPr lang="en-US" dirty="0">
                <a:solidFill>
                  <a:srgbClr val="0B3D91"/>
                </a:solidFill>
              </a:rPr>
              <a:t>Do more thorough examination of salient and pertinent weather features</a:t>
            </a:r>
          </a:p>
          <a:p>
            <a:pPr>
              <a:buClr>
                <a:srgbClr val="0B3D91"/>
              </a:buClr>
            </a:pPr>
            <a:r>
              <a:rPr lang="en-US" dirty="0">
                <a:solidFill>
                  <a:srgbClr val="0B3D91"/>
                </a:solidFill>
              </a:rPr>
              <a:t>Other inputs</a:t>
            </a:r>
          </a:p>
          <a:p>
            <a:pPr lvl="1">
              <a:buClr>
                <a:srgbClr val="0B3D91"/>
              </a:buClr>
            </a:pPr>
            <a:r>
              <a:rPr lang="en-US" dirty="0">
                <a:solidFill>
                  <a:srgbClr val="0B3D91"/>
                </a:solidFill>
              </a:rPr>
              <a:t>Is it a work day? Is it evening?</a:t>
            </a:r>
          </a:p>
          <a:p>
            <a:pPr>
              <a:buClr>
                <a:srgbClr val="0B3D91"/>
              </a:buClr>
            </a:pPr>
            <a:r>
              <a:rPr lang="en-US" dirty="0">
                <a:solidFill>
                  <a:srgbClr val="0B3D91"/>
                </a:solidFill>
              </a:rPr>
              <a:t>Figure out which hyper-parameters affect the model performance the most</a:t>
            </a:r>
          </a:p>
          <a:p>
            <a:pPr>
              <a:buClr>
                <a:srgbClr val="0B3D91"/>
              </a:buClr>
            </a:pPr>
            <a:r>
              <a:rPr lang="en-US" dirty="0">
                <a:solidFill>
                  <a:srgbClr val="0B3D91"/>
                </a:solidFill>
              </a:rPr>
              <a:t>Try other models such as a transformer model</a:t>
            </a:r>
          </a:p>
          <a:p>
            <a:pPr>
              <a:buClr>
                <a:srgbClr val="0B3D91"/>
              </a:buClr>
            </a:pPr>
            <a:r>
              <a:rPr lang="en-US" dirty="0">
                <a:solidFill>
                  <a:srgbClr val="0B3D91"/>
                </a:solidFill>
              </a:rPr>
              <a:t>Consider new model features to account for data center reconfiguration</a:t>
            </a:r>
          </a:p>
          <a:p>
            <a:pPr lvl="1">
              <a:buClr>
                <a:srgbClr val="0B3D91"/>
              </a:buClr>
            </a:pPr>
            <a:r>
              <a:rPr lang="en-US" dirty="0">
                <a:solidFill>
                  <a:srgbClr val="0B3D91"/>
                </a:solidFill>
              </a:rPr>
              <a:t>e.g., What happens to the PUE if we add a new data server?</a:t>
            </a:r>
          </a:p>
        </p:txBody>
      </p:sp>
      <p:sp>
        <p:nvSpPr>
          <p:cNvPr id="4" name="Slide Number Placeholder 3">
            <a:extLst>
              <a:ext uri="{FF2B5EF4-FFF2-40B4-BE49-F238E27FC236}">
                <a16:creationId xmlns:a16="http://schemas.microsoft.com/office/drawing/2014/main" id="{C183B4B6-526F-9B0D-E794-7D1AF7C3485B}"/>
              </a:ext>
            </a:extLst>
          </p:cNvPr>
          <p:cNvSpPr>
            <a:spLocks noGrp="1"/>
          </p:cNvSpPr>
          <p:nvPr>
            <p:ph type="sldNum" sz="quarter" idx="4"/>
          </p:nvPr>
        </p:nvSpPr>
        <p:spPr/>
        <p:txBody>
          <a:bodyPr/>
          <a:lstStyle/>
          <a:p>
            <a:fld id="{1CCDC5FD-33A1-A44F-B679-CC7E1CCB63BA}" type="slidenum">
              <a:rPr lang="en-US" smtClean="0"/>
              <a:pPr/>
              <a:t>30</a:t>
            </a:fld>
            <a:endParaRPr lang="en-US"/>
          </a:p>
        </p:txBody>
      </p:sp>
    </p:spTree>
    <p:extLst>
      <p:ext uri="{BB962C8B-B14F-4D97-AF65-F5344CB8AC3E}">
        <p14:creationId xmlns:p14="http://schemas.microsoft.com/office/powerpoint/2010/main" val="2693830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D622-3B29-AC44-B418-92CABC5A872E}"/>
              </a:ext>
            </a:extLst>
          </p:cNvPr>
          <p:cNvSpPr>
            <a:spLocks noGrp="1"/>
          </p:cNvSpPr>
          <p:nvPr>
            <p:ph type="title"/>
          </p:nvPr>
        </p:nvSpPr>
        <p:spPr/>
        <p:txBody>
          <a:bodyPr/>
          <a:lstStyle/>
          <a:p>
            <a:r>
              <a:rPr lang="en-US" dirty="0"/>
              <a:t>Acknowledgements</a:t>
            </a:r>
          </a:p>
        </p:txBody>
      </p:sp>
      <p:sp>
        <p:nvSpPr>
          <p:cNvPr id="3" name="Text Placeholder 2"/>
          <p:cNvSpPr>
            <a:spLocks noGrp="1"/>
          </p:cNvSpPr>
          <p:nvPr>
            <p:ph type="body" sz="quarter" idx="12"/>
          </p:nvPr>
        </p:nvSpPr>
        <p:spPr>
          <a:xfrm>
            <a:off x="518160" y="1991042"/>
            <a:ext cx="11123377" cy="4768515"/>
          </a:xfrm>
        </p:spPr>
        <p:txBody>
          <a:bodyPr>
            <a:normAutofit fontScale="92500" lnSpcReduction="20000"/>
          </a:bodyPr>
          <a:lstStyle/>
          <a:p>
            <a:r>
              <a:rPr lang="en-US" dirty="0"/>
              <a:t>Many thanks to…</a:t>
            </a:r>
          </a:p>
          <a:p>
            <a:pPr lvl="1"/>
            <a:r>
              <a:rPr lang="en-US" dirty="0"/>
              <a:t>Charles Liles, Project Mentor</a:t>
            </a:r>
          </a:p>
          <a:p>
            <a:pPr lvl="1"/>
            <a:r>
              <a:rPr lang="en-US" dirty="0"/>
              <a:t>Langley Transformation Initiative</a:t>
            </a:r>
          </a:p>
          <a:p>
            <a:pPr lvl="1"/>
            <a:r>
              <a:rPr lang="en-US" dirty="0"/>
              <a:t>LaRC Center Operations Directorate </a:t>
            </a:r>
          </a:p>
          <a:p>
            <a:pPr lvl="1"/>
            <a:r>
              <a:rPr lang="en-US" dirty="0"/>
              <a:t>LaRC Integrated Operations Center</a:t>
            </a:r>
          </a:p>
          <a:p>
            <a:pPr lvl="1"/>
            <a:r>
              <a:rPr lang="en-US" dirty="0"/>
              <a:t>Guardians of Honor</a:t>
            </a:r>
          </a:p>
          <a:p>
            <a:pPr lvl="1"/>
            <a:r>
              <a:rPr lang="en-US" dirty="0"/>
              <a:t>Mark Pugh, Stephen Fehr, Danny Morris for meeting Charles and I to discuss the data center energy consumption and how to better model PUE</a:t>
            </a:r>
          </a:p>
          <a:p>
            <a:pPr lvl="1"/>
            <a:r>
              <a:rPr lang="en-US" dirty="0"/>
              <a:t>Mike Mueller and his son Thomas Mueller for getting me a working NASA laptop after everything that happened</a:t>
            </a:r>
          </a:p>
          <a:p>
            <a:pPr marL="457200" lvl="1" indent="0">
              <a:buNone/>
            </a:pPr>
            <a:endParaRPr lang="en-US" dirty="0"/>
          </a:p>
          <a:p>
            <a:pPr marL="0" indent="0">
              <a:buNone/>
            </a:pPr>
            <a:r>
              <a:rPr lang="en-US" i="1" dirty="0"/>
              <a:t>Feel free to reach out! </a:t>
            </a:r>
          </a:p>
          <a:p>
            <a:pPr>
              <a:buFontTx/>
              <a:buChar char="-"/>
            </a:pPr>
            <a:r>
              <a:rPr lang="en-US" i="1" dirty="0">
                <a:hlinkClick r:id="rId3"/>
              </a:rPr>
              <a:t>99samb@gmail.com</a:t>
            </a:r>
            <a:endParaRPr lang="en-US" i="1" dirty="0"/>
          </a:p>
          <a:p>
            <a:pPr>
              <a:buFontTx/>
              <a:buChar char="-"/>
            </a:pPr>
            <a:r>
              <a:rPr lang="en-US" i="1" dirty="0">
                <a:hlinkClick r:id="rId4"/>
              </a:rPr>
              <a:t>briggs3@uw.edu</a:t>
            </a:r>
            <a:endParaRPr lang="en-US" i="1" dirty="0"/>
          </a:p>
          <a:p>
            <a:pPr>
              <a:buFontTx/>
              <a:buChar char="-"/>
            </a:pPr>
            <a:r>
              <a:rPr lang="en-US" i="1" dirty="0">
                <a:hlinkClick r:id="rId5"/>
              </a:rPr>
              <a:t>Linkedin.com/in/samuelbriggs31</a:t>
            </a:r>
            <a:endParaRPr lang="en-US" i="1" dirty="0"/>
          </a:p>
          <a:p>
            <a:pPr marL="457200" lvl="1" indent="0">
              <a:buNone/>
            </a:pPr>
            <a:endParaRPr lang="en-US" dirty="0"/>
          </a:p>
        </p:txBody>
      </p:sp>
      <p:sp>
        <p:nvSpPr>
          <p:cNvPr id="4" name="TextBox 3">
            <a:extLst>
              <a:ext uri="{FF2B5EF4-FFF2-40B4-BE49-F238E27FC236}">
                <a16:creationId xmlns:a16="http://schemas.microsoft.com/office/drawing/2014/main" id="{51593832-7948-4298-A3BE-0866EE161E59}"/>
              </a:ext>
            </a:extLst>
          </p:cNvPr>
          <p:cNvSpPr txBox="1"/>
          <p:nvPr/>
        </p:nvSpPr>
        <p:spPr>
          <a:xfrm>
            <a:off x="1441098" y="6390225"/>
            <a:ext cx="184731" cy="369332"/>
          </a:xfrm>
          <a:prstGeom prst="rect">
            <a:avLst/>
          </a:prstGeom>
          <a:noFill/>
        </p:spPr>
        <p:txBody>
          <a:bodyPr wrap="none" rtlCol="0">
            <a:spAutoFit/>
          </a:bodyPr>
          <a:lstStyle/>
          <a:p>
            <a:endParaRPr lang="en-US" dirty="0"/>
          </a:p>
        </p:txBody>
      </p:sp>
      <p:sp>
        <p:nvSpPr>
          <p:cNvPr id="5" name="Slide Number Placeholder 4">
            <a:extLst>
              <a:ext uri="{FF2B5EF4-FFF2-40B4-BE49-F238E27FC236}">
                <a16:creationId xmlns:a16="http://schemas.microsoft.com/office/drawing/2014/main" id="{423C34FA-6043-4DB4-BD07-BC2F516FD0D7}"/>
              </a:ext>
            </a:extLst>
          </p:cNvPr>
          <p:cNvSpPr>
            <a:spLocks noGrp="1"/>
          </p:cNvSpPr>
          <p:nvPr>
            <p:ph type="sldNum" sz="quarter" idx="11"/>
          </p:nvPr>
        </p:nvSpPr>
        <p:spPr/>
        <p:txBody>
          <a:bodyPr/>
          <a:lstStyle/>
          <a:p>
            <a:fld id="{1CCDC5FD-33A1-A44F-B679-CC7E1CCB63BA}" type="slidenum">
              <a:rPr lang="en-US" smtClean="0"/>
              <a:pPr/>
              <a:t>31</a:t>
            </a:fld>
            <a:endParaRPr lang="en-US"/>
          </a:p>
        </p:txBody>
      </p:sp>
    </p:spTree>
    <p:extLst>
      <p:ext uri="{BB962C8B-B14F-4D97-AF65-F5344CB8AC3E}">
        <p14:creationId xmlns:p14="http://schemas.microsoft.com/office/powerpoint/2010/main" val="2246466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D622-3B29-AC44-B418-92CABC5A872E}"/>
              </a:ext>
            </a:extLst>
          </p:cNvPr>
          <p:cNvSpPr>
            <a:spLocks noGrp="1"/>
          </p:cNvSpPr>
          <p:nvPr>
            <p:ph type="title"/>
          </p:nvPr>
        </p:nvSpPr>
        <p:spPr/>
        <p:txBody>
          <a:bodyPr/>
          <a:lstStyle/>
          <a:p>
            <a:r>
              <a:rPr lang="en-US" sz="6000" dirty="0"/>
              <a:t>EXTRA SLIDES</a:t>
            </a:r>
          </a:p>
        </p:txBody>
      </p:sp>
      <p:sp>
        <p:nvSpPr>
          <p:cNvPr id="3" name="Text Placeholder 2"/>
          <p:cNvSpPr>
            <a:spLocks noGrp="1"/>
          </p:cNvSpPr>
          <p:nvPr>
            <p:ph type="body" sz="quarter" idx="12"/>
          </p:nvPr>
        </p:nvSpPr>
        <p:spPr/>
        <p:txBody>
          <a:bodyPr/>
          <a:lstStyle/>
          <a:p>
            <a:endParaRPr lang="en-US" dirty="0"/>
          </a:p>
        </p:txBody>
      </p:sp>
      <p:sp>
        <p:nvSpPr>
          <p:cNvPr id="4" name="TextBox 3">
            <a:extLst>
              <a:ext uri="{FF2B5EF4-FFF2-40B4-BE49-F238E27FC236}">
                <a16:creationId xmlns:a16="http://schemas.microsoft.com/office/drawing/2014/main" id="{51593832-7948-4298-A3BE-0866EE161E59}"/>
              </a:ext>
            </a:extLst>
          </p:cNvPr>
          <p:cNvSpPr txBox="1"/>
          <p:nvPr/>
        </p:nvSpPr>
        <p:spPr>
          <a:xfrm>
            <a:off x="1441098" y="6390225"/>
            <a:ext cx="184731" cy="369332"/>
          </a:xfrm>
          <a:prstGeom prst="rect">
            <a:avLst/>
          </a:prstGeom>
          <a:noFill/>
        </p:spPr>
        <p:txBody>
          <a:bodyPr wrap="none" rtlCol="0">
            <a:spAutoFit/>
          </a:bodyPr>
          <a:lstStyle/>
          <a:p>
            <a:endParaRPr lang="en-US" dirty="0"/>
          </a:p>
        </p:txBody>
      </p:sp>
      <p:sp>
        <p:nvSpPr>
          <p:cNvPr id="5" name="Slide Number Placeholder 4">
            <a:extLst>
              <a:ext uri="{FF2B5EF4-FFF2-40B4-BE49-F238E27FC236}">
                <a16:creationId xmlns:a16="http://schemas.microsoft.com/office/drawing/2014/main" id="{1B2C59B2-CF68-3096-DB64-872FB5AA608F}"/>
              </a:ext>
            </a:extLst>
          </p:cNvPr>
          <p:cNvSpPr>
            <a:spLocks noGrp="1"/>
          </p:cNvSpPr>
          <p:nvPr>
            <p:ph type="sldNum" sz="quarter" idx="11"/>
          </p:nvPr>
        </p:nvSpPr>
        <p:spPr/>
        <p:txBody>
          <a:bodyPr/>
          <a:lstStyle/>
          <a:p>
            <a:fld id="{1CCDC5FD-33A1-A44F-B679-CC7E1CCB63BA}" type="slidenum">
              <a:rPr lang="en-US" smtClean="0"/>
              <a:pPr/>
              <a:t>32</a:t>
            </a:fld>
            <a:endParaRPr lang="en-US"/>
          </a:p>
        </p:txBody>
      </p:sp>
    </p:spTree>
    <p:extLst>
      <p:ext uri="{BB962C8B-B14F-4D97-AF65-F5344CB8AC3E}">
        <p14:creationId xmlns:p14="http://schemas.microsoft.com/office/powerpoint/2010/main" val="37164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3F75-1A92-D49E-1914-777CB2C8693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0537790-F53A-8F8D-A57F-B73B7F4983A4}"/>
              </a:ext>
            </a:extLst>
          </p:cNvPr>
          <p:cNvSpPr>
            <a:spLocks noGrp="1"/>
          </p:cNvSpPr>
          <p:nvPr>
            <p:ph idx="1"/>
          </p:nvPr>
        </p:nvSpPr>
        <p:spPr/>
        <p:txBody>
          <a:bodyPr/>
          <a:lstStyle/>
          <a:p>
            <a:endParaRPr lang="en-US" dirty="0"/>
          </a:p>
        </p:txBody>
      </p:sp>
      <p:sp>
        <p:nvSpPr>
          <p:cNvPr id="6" name="Slide Number Placeholder 5">
            <a:extLst>
              <a:ext uri="{FF2B5EF4-FFF2-40B4-BE49-F238E27FC236}">
                <a16:creationId xmlns:a16="http://schemas.microsoft.com/office/drawing/2014/main" id="{1B613BCB-7E4F-F56F-34DD-59C6274371DA}"/>
              </a:ext>
            </a:extLst>
          </p:cNvPr>
          <p:cNvSpPr>
            <a:spLocks noGrp="1"/>
          </p:cNvSpPr>
          <p:nvPr>
            <p:ph type="sldNum" sz="quarter" idx="4"/>
          </p:nvPr>
        </p:nvSpPr>
        <p:spPr/>
        <p:txBody>
          <a:bodyPr/>
          <a:lstStyle/>
          <a:p>
            <a:fld id="{1CCDC5FD-33A1-A44F-B679-CC7E1CCB63BA}" type="slidenum">
              <a:rPr lang="en-US" smtClean="0"/>
              <a:pPr/>
              <a:t>33</a:t>
            </a:fld>
            <a:endParaRPr lang="en-US"/>
          </a:p>
        </p:txBody>
      </p:sp>
    </p:spTree>
    <p:extLst>
      <p:ext uri="{BB962C8B-B14F-4D97-AF65-F5344CB8AC3E}">
        <p14:creationId xmlns:p14="http://schemas.microsoft.com/office/powerpoint/2010/main" val="3727131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EFDB6-499D-585A-2D2E-9D5241906BEE}"/>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55B76434-7692-9830-F4FA-D90941EA0640}"/>
              </a:ext>
            </a:extLst>
          </p:cNvPr>
          <p:cNvSpPr>
            <a:spLocks noGrp="1"/>
          </p:cNvSpPr>
          <p:nvPr>
            <p:ph idx="1"/>
          </p:nvPr>
        </p:nvSpPr>
        <p:spPr>
          <a:xfrm>
            <a:off x="521629" y="1944304"/>
            <a:ext cx="6107771" cy="4038600"/>
          </a:xfrm>
        </p:spPr>
        <p:txBody>
          <a:bodyPr/>
          <a:lstStyle/>
          <a:p>
            <a:endParaRPr lang="en-US" dirty="0">
              <a:solidFill>
                <a:srgbClr val="0B3D91"/>
              </a:solidFill>
            </a:endParaRPr>
          </a:p>
          <a:p>
            <a:endParaRPr lang="en-US" dirty="0">
              <a:solidFill>
                <a:srgbClr val="0B3D91"/>
              </a:solidFill>
            </a:endParaRPr>
          </a:p>
          <a:p>
            <a:endParaRPr lang="en-US" dirty="0">
              <a:solidFill>
                <a:srgbClr val="0B3D91"/>
              </a:solidFill>
            </a:endParaRPr>
          </a:p>
          <a:p>
            <a:pPr>
              <a:buClr>
                <a:srgbClr val="0B3D91"/>
              </a:buClr>
            </a:pPr>
            <a:r>
              <a:rPr lang="en-US" dirty="0">
                <a:solidFill>
                  <a:srgbClr val="0B3D91"/>
                </a:solidFill>
              </a:rPr>
              <a:t>My project had two main parts:</a:t>
            </a:r>
          </a:p>
          <a:p>
            <a:pPr marL="800100" lvl="1" indent="-342900">
              <a:buClr>
                <a:srgbClr val="0B3D91"/>
              </a:buClr>
              <a:buFont typeface="+mj-lt"/>
              <a:buAutoNum type="arabicPeriod"/>
            </a:pPr>
            <a:r>
              <a:rPr lang="en-US" dirty="0">
                <a:solidFill>
                  <a:srgbClr val="0B3D91"/>
                </a:solidFill>
              </a:rPr>
              <a:t>Collecting LaRC local environmental weather data</a:t>
            </a:r>
          </a:p>
          <a:p>
            <a:pPr marL="800100" lvl="1" indent="-342900">
              <a:buClr>
                <a:srgbClr val="0B3D91"/>
              </a:buClr>
              <a:buFont typeface="+mj-lt"/>
              <a:buAutoNum type="arabicPeriod"/>
            </a:pPr>
            <a:r>
              <a:rPr lang="en-US" dirty="0">
                <a:solidFill>
                  <a:srgbClr val="0B3D91"/>
                </a:solidFill>
              </a:rPr>
              <a:t>Model/estimate PUE using Machine Learning (ML) models</a:t>
            </a:r>
          </a:p>
          <a:p>
            <a:pPr marL="1138237" lvl="2" indent="-285750">
              <a:buClr>
                <a:srgbClr val="0B3D91"/>
              </a:buClr>
              <a:buFont typeface="Century Gothic" panose="020B0502020202020204" pitchFamily="34" charset="0"/>
              <a:buChar char="►"/>
            </a:pPr>
            <a:r>
              <a:rPr lang="en-US" sz="1600" dirty="0">
                <a:solidFill>
                  <a:srgbClr val="0B3D91"/>
                </a:solidFill>
              </a:rPr>
              <a:t>Incorporate weather data into ML models </a:t>
            </a:r>
          </a:p>
        </p:txBody>
      </p:sp>
      <p:pic>
        <p:nvPicPr>
          <p:cNvPr id="9" name="Picture 8" descr="A bolt of lightning hitting a field">
            <a:extLst>
              <a:ext uri="{FF2B5EF4-FFF2-40B4-BE49-F238E27FC236}">
                <a16:creationId xmlns:a16="http://schemas.microsoft.com/office/drawing/2014/main" id="{892A6229-DE22-DB1E-CAF2-6A203EE080AE}"/>
              </a:ext>
            </a:extLst>
          </p:cNvPr>
          <p:cNvPicPr>
            <a:picLocks noChangeAspect="1"/>
          </p:cNvPicPr>
          <p:nvPr/>
        </p:nvPicPr>
        <p:blipFill>
          <a:blip r:embed="rId3"/>
          <a:stretch>
            <a:fillRect/>
          </a:stretch>
        </p:blipFill>
        <p:spPr>
          <a:xfrm>
            <a:off x="6895839" y="2907281"/>
            <a:ext cx="4774532" cy="3183021"/>
          </a:xfrm>
          <a:prstGeom prst="rect">
            <a:avLst/>
          </a:prstGeom>
        </p:spPr>
      </p:pic>
      <p:sp>
        <p:nvSpPr>
          <p:cNvPr id="10" name="TextBox 9">
            <a:extLst>
              <a:ext uri="{FF2B5EF4-FFF2-40B4-BE49-F238E27FC236}">
                <a16:creationId xmlns:a16="http://schemas.microsoft.com/office/drawing/2014/main" id="{74BD01CA-B877-5FFA-35A3-A9FE13A5095B}"/>
              </a:ext>
            </a:extLst>
          </p:cNvPr>
          <p:cNvSpPr txBox="1"/>
          <p:nvPr/>
        </p:nvSpPr>
        <p:spPr>
          <a:xfrm>
            <a:off x="11321348" y="6125471"/>
            <a:ext cx="431084" cy="261610"/>
          </a:xfrm>
          <a:prstGeom prst="rect">
            <a:avLst/>
          </a:prstGeom>
          <a:noFill/>
        </p:spPr>
        <p:txBody>
          <a:bodyPr wrap="square" rtlCol="0">
            <a:spAutoFit/>
          </a:bodyPr>
          <a:lstStyle/>
          <a:p>
            <a:r>
              <a:rPr lang="en-US" sz="1100" dirty="0"/>
              <a:t>1.</a:t>
            </a:r>
          </a:p>
        </p:txBody>
      </p:sp>
      <p:sp>
        <p:nvSpPr>
          <p:cNvPr id="11" name="TextBox 10">
            <a:extLst>
              <a:ext uri="{FF2B5EF4-FFF2-40B4-BE49-F238E27FC236}">
                <a16:creationId xmlns:a16="http://schemas.microsoft.com/office/drawing/2014/main" id="{B79A9B8F-F416-603A-DB67-DB25E60372D4}"/>
              </a:ext>
            </a:extLst>
          </p:cNvPr>
          <p:cNvSpPr txBox="1"/>
          <p:nvPr/>
        </p:nvSpPr>
        <p:spPr>
          <a:xfrm>
            <a:off x="521629" y="6351912"/>
            <a:ext cx="5773663" cy="261610"/>
          </a:xfrm>
          <a:prstGeom prst="rect">
            <a:avLst/>
          </a:prstGeom>
          <a:noFill/>
        </p:spPr>
        <p:txBody>
          <a:bodyPr wrap="square" rtlCol="0">
            <a:spAutoFit/>
          </a:bodyPr>
          <a:lstStyle/>
          <a:p>
            <a:r>
              <a:rPr lang="en-US" sz="1100" dirty="0"/>
              <a:t>Fig. 1: Image from Microsoft Version 2208</a:t>
            </a:r>
          </a:p>
        </p:txBody>
      </p:sp>
      <p:sp>
        <p:nvSpPr>
          <p:cNvPr id="12" name="Slide Number Placeholder 11">
            <a:extLst>
              <a:ext uri="{FF2B5EF4-FFF2-40B4-BE49-F238E27FC236}">
                <a16:creationId xmlns:a16="http://schemas.microsoft.com/office/drawing/2014/main" id="{CE95A623-0C18-4D78-8125-A3CE65DD6866}"/>
              </a:ext>
            </a:extLst>
          </p:cNvPr>
          <p:cNvSpPr>
            <a:spLocks noGrp="1"/>
          </p:cNvSpPr>
          <p:nvPr>
            <p:ph type="sldNum" sz="quarter" idx="4"/>
          </p:nvPr>
        </p:nvSpPr>
        <p:spPr>
          <a:xfrm>
            <a:off x="10748146" y="234934"/>
            <a:ext cx="838199" cy="471969"/>
          </a:xfrm>
        </p:spPr>
        <p:txBody>
          <a:bodyPr/>
          <a:lstStyle/>
          <a:p>
            <a:fld id="{1CCDC5FD-33A1-A44F-B679-CC7E1CCB63BA}" type="slidenum">
              <a:rPr lang="en-US" smtClean="0"/>
              <a:pPr/>
              <a:t>4</a:t>
            </a:fld>
            <a:endParaRPr lang="en-US" dirty="0"/>
          </a:p>
        </p:txBody>
      </p:sp>
    </p:spTree>
    <p:extLst>
      <p:ext uri="{BB962C8B-B14F-4D97-AF65-F5344CB8AC3E}">
        <p14:creationId xmlns:p14="http://schemas.microsoft.com/office/powerpoint/2010/main" val="2752300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AB7E-06AE-0C87-C422-35B9F5069A01}"/>
              </a:ext>
            </a:extLst>
          </p:cNvPr>
          <p:cNvSpPr>
            <a:spLocks noGrp="1"/>
          </p:cNvSpPr>
          <p:nvPr>
            <p:ph type="title"/>
          </p:nvPr>
        </p:nvSpPr>
        <p:spPr/>
        <p:txBody>
          <a:bodyPr/>
          <a:lstStyle/>
          <a:p>
            <a:r>
              <a:rPr lang="en-US" dirty="0"/>
              <a:t>PUE </a:t>
            </a:r>
          </a:p>
        </p:txBody>
      </p:sp>
      <p:sp>
        <p:nvSpPr>
          <p:cNvPr id="3" name="Content Placeholder 2">
            <a:extLst>
              <a:ext uri="{FF2B5EF4-FFF2-40B4-BE49-F238E27FC236}">
                <a16:creationId xmlns:a16="http://schemas.microsoft.com/office/drawing/2014/main" id="{2C961C63-D9BD-8354-0944-DDBC5A664FD6}"/>
              </a:ext>
            </a:extLst>
          </p:cNvPr>
          <p:cNvSpPr>
            <a:spLocks noGrp="1"/>
          </p:cNvSpPr>
          <p:nvPr>
            <p:ph idx="1"/>
          </p:nvPr>
        </p:nvSpPr>
        <p:spPr/>
        <p:txBody>
          <a:bodyPr/>
          <a:lstStyle/>
          <a:p>
            <a:r>
              <a:rPr lang="en-US" dirty="0">
                <a:solidFill>
                  <a:srgbClr val="0B3D91"/>
                </a:solidFill>
              </a:rPr>
              <a:t>What is PUE?</a:t>
            </a:r>
          </a:p>
          <a:p>
            <a:pPr lvl="1">
              <a:buClr>
                <a:srgbClr val="0B3D91"/>
              </a:buClr>
              <a:buFont typeface="Century Gothic" panose="020B0502020202020204" pitchFamily="34" charset="0"/>
              <a:buChar char="►"/>
            </a:pPr>
            <a:r>
              <a:rPr lang="en-US" b="1" dirty="0">
                <a:solidFill>
                  <a:srgbClr val="0B3D91"/>
                </a:solidFill>
              </a:rPr>
              <a:t>Power Usage Effectiveness (PUE): </a:t>
            </a:r>
            <a:r>
              <a:rPr lang="en-US" dirty="0">
                <a:solidFill>
                  <a:srgbClr val="0B3D91"/>
                </a:solidFill>
              </a:rPr>
              <a:t>a metric used to measure the efficiency of a data center’s energy consumption.</a:t>
            </a:r>
          </a:p>
          <a:p>
            <a:pPr lvl="1">
              <a:buClr>
                <a:srgbClr val="0B3D91"/>
              </a:buClr>
              <a:buFont typeface="Century Gothic" panose="020B0502020202020204" pitchFamily="34" charset="0"/>
              <a:buChar char="►"/>
            </a:pPr>
            <a:r>
              <a:rPr lang="en-US" dirty="0">
                <a:solidFill>
                  <a:srgbClr val="0B3D91"/>
                </a:solidFill>
              </a:rPr>
              <a:t>Ideally, all the energy of a data center would be used to power the computing equipment, rather than for the cooling, heating, lighting, etc.</a:t>
            </a:r>
          </a:p>
          <a:p>
            <a:pPr lvl="1">
              <a:buClr>
                <a:srgbClr val="0B3D91"/>
              </a:buClr>
              <a:buFont typeface="Century Gothic" panose="020B0502020202020204" pitchFamily="34" charset="0"/>
              <a:buChar char="►"/>
            </a:pPr>
            <a:r>
              <a:rPr lang="en-US" dirty="0">
                <a:solidFill>
                  <a:srgbClr val="0B3D91"/>
                </a:solidFill>
              </a:rPr>
              <a:t>Ideal PUE is 1.0</a:t>
            </a:r>
          </a:p>
        </p:txBody>
      </p:sp>
      <p:pic>
        <p:nvPicPr>
          <p:cNvPr id="7" name="Picture 6" descr="Data center interior">
            <a:extLst>
              <a:ext uri="{FF2B5EF4-FFF2-40B4-BE49-F238E27FC236}">
                <a16:creationId xmlns:a16="http://schemas.microsoft.com/office/drawing/2014/main" id="{1251A9A6-5CBD-F8E1-6FA9-142099045076}"/>
              </a:ext>
            </a:extLst>
          </p:cNvPr>
          <p:cNvPicPr>
            <a:picLocks noChangeAspect="1"/>
          </p:cNvPicPr>
          <p:nvPr/>
        </p:nvPicPr>
        <p:blipFill>
          <a:blip r:embed="rId3"/>
          <a:stretch>
            <a:fillRect/>
          </a:stretch>
        </p:blipFill>
        <p:spPr>
          <a:xfrm>
            <a:off x="8277508" y="4003210"/>
            <a:ext cx="3364029" cy="189226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77B585A-03DB-56A9-ED9B-DB0B689DB468}"/>
                  </a:ext>
                </a:extLst>
              </p:cNvPr>
              <p:cNvSpPr txBox="1"/>
              <p:nvPr/>
            </p:nvSpPr>
            <p:spPr>
              <a:xfrm>
                <a:off x="1154954" y="4374682"/>
                <a:ext cx="6640565" cy="9438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𝑃𝑈𝐸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𝐹𝑎𝑐𝑖𝑙𝑖𝑡𝑦</m:t>
                          </m:r>
                          <m:r>
                            <a:rPr lang="en-US" b="0" i="1" smtClean="0">
                              <a:latin typeface="Cambria Math" panose="02040503050406030204" pitchFamily="18" charset="0"/>
                            </a:rPr>
                            <m:t> </m:t>
                          </m:r>
                          <m:r>
                            <a:rPr lang="en-US" b="0" i="1" smtClean="0">
                              <a:latin typeface="Cambria Math" panose="02040503050406030204" pitchFamily="18" charset="0"/>
                            </a:rPr>
                            <m:t>𝐸𝑛𝑒𝑟𝑔𝑦</m:t>
                          </m:r>
                        </m:num>
                        <m:den>
                          <m:r>
                            <a:rPr lang="en-US" b="0" i="1" smtClean="0">
                              <a:latin typeface="Cambria Math" panose="02040503050406030204" pitchFamily="18" charset="0"/>
                            </a:rPr>
                            <m:t>𝐼𝑇</m:t>
                          </m:r>
                          <m:r>
                            <a:rPr lang="en-US" b="0" i="1" smtClean="0">
                              <a:latin typeface="Cambria Math" panose="02040503050406030204" pitchFamily="18" charset="0"/>
                            </a:rPr>
                            <m:t> </m:t>
                          </m:r>
                          <m:r>
                            <a:rPr lang="en-US" b="0" i="1" smtClean="0">
                              <a:latin typeface="Cambria Math" panose="02040503050406030204" pitchFamily="18" charset="0"/>
                            </a:rPr>
                            <m:t>𝐸𝑞𝑢𝑖𝑝𝑚𝑒𝑛𝑡</m:t>
                          </m:r>
                          <m:r>
                            <a:rPr lang="en-US" b="0" i="1" smtClean="0">
                              <a:latin typeface="Cambria Math" panose="02040503050406030204" pitchFamily="18" charset="0"/>
                            </a:rPr>
                            <m:t> </m:t>
                          </m:r>
                          <m:r>
                            <a:rPr lang="en-US" b="0" i="1" smtClean="0">
                              <a:latin typeface="Cambria Math" panose="02040503050406030204" pitchFamily="18" charset="0"/>
                            </a:rPr>
                            <m:t>𝐸𝑛𝑒𝑟𝑔𝑦</m:t>
                          </m:r>
                        </m:den>
                      </m:f>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𝑁𝑜𝑛</m:t>
                          </m:r>
                          <m:r>
                            <a:rPr lang="en-US" b="0" i="1" smtClean="0">
                              <a:latin typeface="Cambria Math" panose="02040503050406030204" pitchFamily="18" charset="0"/>
                            </a:rPr>
                            <m:t> </m:t>
                          </m:r>
                          <m:r>
                            <a:rPr lang="en-US" b="0" i="1" smtClean="0">
                              <a:latin typeface="Cambria Math" panose="02040503050406030204" pitchFamily="18" charset="0"/>
                            </a:rPr>
                            <m:t>𝐼𝑇</m:t>
                          </m:r>
                          <m:r>
                            <a:rPr lang="en-US" b="0" i="1" smtClean="0">
                              <a:latin typeface="Cambria Math" panose="02040503050406030204" pitchFamily="18" charset="0"/>
                            </a:rPr>
                            <m:t> </m:t>
                          </m:r>
                          <m:r>
                            <a:rPr lang="en-US" b="0" i="1" smtClean="0">
                              <a:latin typeface="Cambria Math" panose="02040503050406030204" pitchFamily="18" charset="0"/>
                            </a:rPr>
                            <m:t>𝐹𝑎𝑐𝑖𝑙𝑖𝑡𝑦</m:t>
                          </m:r>
                          <m:r>
                            <a:rPr lang="en-US" b="0" i="1" smtClean="0">
                              <a:latin typeface="Cambria Math" panose="02040503050406030204" pitchFamily="18" charset="0"/>
                            </a:rPr>
                            <m:t> </m:t>
                          </m:r>
                          <m:r>
                            <a:rPr lang="en-US" b="0" i="1" smtClean="0">
                              <a:latin typeface="Cambria Math" panose="02040503050406030204" pitchFamily="18" charset="0"/>
                            </a:rPr>
                            <m:t>𝐸𝑛𝑒𝑟𝑔𝑦</m:t>
                          </m:r>
                        </m:num>
                        <m:den>
                          <m:r>
                            <a:rPr lang="en-US" b="0" i="1" smtClean="0">
                              <a:latin typeface="Cambria Math" panose="02040503050406030204" pitchFamily="18" charset="0"/>
                            </a:rPr>
                            <m:t>𝐼𝑇</m:t>
                          </m:r>
                          <m:r>
                            <a:rPr lang="en-US" b="0" i="1" smtClean="0">
                              <a:latin typeface="Cambria Math" panose="02040503050406030204" pitchFamily="18" charset="0"/>
                            </a:rPr>
                            <m:t> </m:t>
                          </m:r>
                          <m:r>
                            <a:rPr lang="en-US" b="0" i="1" smtClean="0">
                              <a:latin typeface="Cambria Math" panose="02040503050406030204" pitchFamily="18" charset="0"/>
                            </a:rPr>
                            <m:t>𝐸𝑞𝑢𝑖𝑝𝑚𝑒𝑛𝑡</m:t>
                          </m:r>
                          <m:r>
                            <a:rPr lang="en-US" b="0" i="1" smtClean="0">
                              <a:latin typeface="Cambria Math" panose="02040503050406030204" pitchFamily="18" charset="0"/>
                            </a:rPr>
                            <m:t> </m:t>
                          </m:r>
                          <m:r>
                            <a:rPr lang="en-US" b="0" i="1" smtClean="0">
                              <a:latin typeface="Cambria Math" panose="02040503050406030204" pitchFamily="18" charset="0"/>
                            </a:rPr>
                            <m:t>𝐸𝑛𝑒𝑟𝑔𝑦</m:t>
                          </m:r>
                        </m:den>
                      </m:f>
                    </m:oMath>
                  </m:oMathPara>
                </a14:m>
                <a:endParaRPr lang="en-US" dirty="0"/>
              </a:p>
              <a:p>
                <a:endParaRPr lang="en-US" dirty="0"/>
              </a:p>
            </p:txBody>
          </p:sp>
        </mc:Choice>
        <mc:Fallback xmlns="">
          <p:sp>
            <p:nvSpPr>
              <p:cNvPr id="11" name="TextBox 10">
                <a:extLst>
                  <a:ext uri="{FF2B5EF4-FFF2-40B4-BE49-F238E27FC236}">
                    <a16:creationId xmlns:a16="http://schemas.microsoft.com/office/drawing/2014/main" id="{477B585A-03DB-56A9-ED9B-DB0B689DB468}"/>
                  </a:ext>
                </a:extLst>
              </p:cNvPr>
              <p:cNvSpPr txBox="1">
                <a:spLocks noRot="1" noChangeAspect="1" noMove="1" noResize="1" noEditPoints="1" noAdjustHandles="1" noChangeArrowheads="1" noChangeShapeType="1" noTextEdit="1"/>
              </p:cNvSpPr>
              <p:nvPr/>
            </p:nvSpPr>
            <p:spPr>
              <a:xfrm>
                <a:off x="1154954" y="4374682"/>
                <a:ext cx="6640565" cy="943848"/>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6954CCE-43D3-3011-E861-8821D3D66E6B}"/>
              </a:ext>
            </a:extLst>
          </p:cNvPr>
          <p:cNvSpPr txBox="1"/>
          <p:nvPr/>
        </p:nvSpPr>
        <p:spPr>
          <a:xfrm>
            <a:off x="521629" y="6351912"/>
            <a:ext cx="5773663" cy="261610"/>
          </a:xfrm>
          <a:prstGeom prst="rect">
            <a:avLst/>
          </a:prstGeom>
          <a:noFill/>
        </p:spPr>
        <p:txBody>
          <a:bodyPr wrap="square" rtlCol="0">
            <a:spAutoFit/>
          </a:bodyPr>
          <a:lstStyle/>
          <a:p>
            <a:r>
              <a:rPr lang="en-US" sz="1100" dirty="0"/>
              <a:t>Fig. 1: Image from Microsoft Version 2208</a:t>
            </a:r>
          </a:p>
        </p:txBody>
      </p:sp>
      <p:sp>
        <p:nvSpPr>
          <p:cNvPr id="16" name="TextBox 15">
            <a:extLst>
              <a:ext uri="{FF2B5EF4-FFF2-40B4-BE49-F238E27FC236}">
                <a16:creationId xmlns:a16="http://schemas.microsoft.com/office/drawing/2014/main" id="{9461A624-6467-6243-0ED1-25C21E02ADD3}"/>
              </a:ext>
            </a:extLst>
          </p:cNvPr>
          <p:cNvSpPr txBox="1"/>
          <p:nvPr/>
        </p:nvSpPr>
        <p:spPr>
          <a:xfrm>
            <a:off x="11321348" y="5905798"/>
            <a:ext cx="431084" cy="261610"/>
          </a:xfrm>
          <a:prstGeom prst="rect">
            <a:avLst/>
          </a:prstGeom>
          <a:noFill/>
        </p:spPr>
        <p:txBody>
          <a:bodyPr wrap="square" rtlCol="0">
            <a:spAutoFit/>
          </a:bodyPr>
          <a:lstStyle/>
          <a:p>
            <a:r>
              <a:rPr lang="en-US" sz="1100" dirty="0"/>
              <a:t>1.</a:t>
            </a:r>
          </a:p>
        </p:txBody>
      </p:sp>
      <p:sp>
        <p:nvSpPr>
          <p:cNvPr id="17" name="Slide Number Placeholder 16">
            <a:extLst>
              <a:ext uri="{FF2B5EF4-FFF2-40B4-BE49-F238E27FC236}">
                <a16:creationId xmlns:a16="http://schemas.microsoft.com/office/drawing/2014/main" id="{59A4CDAA-FCD1-9CF3-4A9A-39E7EB44CD21}"/>
              </a:ext>
            </a:extLst>
          </p:cNvPr>
          <p:cNvSpPr>
            <a:spLocks noGrp="1"/>
          </p:cNvSpPr>
          <p:nvPr>
            <p:ph type="sldNum" sz="quarter" idx="4"/>
          </p:nvPr>
        </p:nvSpPr>
        <p:spPr/>
        <p:txBody>
          <a:bodyPr/>
          <a:lstStyle/>
          <a:p>
            <a:fld id="{1CCDC5FD-33A1-A44F-B679-CC7E1CCB63BA}" type="slidenum">
              <a:rPr lang="en-US" smtClean="0"/>
              <a:pPr/>
              <a:t>5</a:t>
            </a:fld>
            <a:endParaRPr lang="en-US" dirty="0"/>
          </a:p>
        </p:txBody>
      </p:sp>
    </p:spTree>
    <p:extLst>
      <p:ext uri="{BB962C8B-B14F-4D97-AF65-F5344CB8AC3E}">
        <p14:creationId xmlns:p14="http://schemas.microsoft.com/office/powerpoint/2010/main" val="3193154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D622-3B29-AC44-B418-92CABC5A872E}"/>
              </a:ext>
            </a:extLst>
          </p:cNvPr>
          <p:cNvSpPr>
            <a:spLocks noGrp="1"/>
          </p:cNvSpPr>
          <p:nvPr>
            <p:ph type="title"/>
          </p:nvPr>
        </p:nvSpPr>
        <p:spPr/>
        <p:txBody>
          <a:bodyPr/>
          <a:lstStyle/>
          <a:p>
            <a:r>
              <a:rPr lang="en-US"/>
              <a:t>Problem Motivation</a:t>
            </a:r>
            <a:endParaRPr lang="en-US" dirty="0"/>
          </a:p>
        </p:txBody>
      </p:sp>
      <p:sp>
        <p:nvSpPr>
          <p:cNvPr id="3" name="Text Placeholder 2"/>
          <p:cNvSpPr>
            <a:spLocks noGrp="1"/>
          </p:cNvSpPr>
          <p:nvPr>
            <p:ph type="body" sz="quarter" idx="12"/>
          </p:nvPr>
        </p:nvSpPr>
        <p:spPr>
          <a:xfrm>
            <a:off x="518160" y="1963554"/>
            <a:ext cx="5535763" cy="4444381"/>
          </a:xfrm>
        </p:spPr>
        <p:txBody>
          <a:bodyPr/>
          <a:lstStyle/>
          <a:p>
            <a:r>
              <a:rPr lang="en-US" dirty="0"/>
              <a:t>Decrease PUE to create efficient data centers</a:t>
            </a:r>
          </a:p>
          <a:p>
            <a:pPr lvl="1"/>
            <a:r>
              <a:rPr lang="en-US" dirty="0"/>
              <a:t>How do we best use pumps, chillers, place thermal tiles, etc.?</a:t>
            </a:r>
          </a:p>
          <a:p>
            <a:pPr>
              <a:buFont typeface="Century Gothic" panose="020B0502020202020204" pitchFamily="34" charset="0"/>
              <a:buChar char="►"/>
            </a:pPr>
            <a:r>
              <a:rPr lang="en-US" dirty="0"/>
              <a:t>PUE fluctuates/varies. A lot!</a:t>
            </a:r>
          </a:p>
          <a:p>
            <a:pPr lvl="1">
              <a:buFont typeface="Century Gothic" panose="020B0502020202020204" pitchFamily="34" charset="0"/>
              <a:buChar char="►"/>
            </a:pPr>
            <a:r>
              <a:rPr lang="en-US" dirty="0"/>
              <a:t>PUE is highly dependent on environmental factors</a:t>
            </a:r>
          </a:p>
          <a:p>
            <a:pPr lvl="1">
              <a:buFont typeface="Century Gothic" panose="020B0502020202020204" pitchFamily="34" charset="0"/>
              <a:buChar char="►"/>
            </a:pPr>
            <a:r>
              <a:rPr lang="en-US" dirty="0"/>
              <a:t>How do we flatten the fluctuations?</a:t>
            </a:r>
          </a:p>
          <a:p>
            <a:pPr>
              <a:buFont typeface="Century Gothic" panose="020B0502020202020204" pitchFamily="34" charset="0"/>
              <a:buChar char="►"/>
            </a:pPr>
            <a:r>
              <a:rPr lang="en-US" dirty="0"/>
              <a:t>Data center consolidation</a:t>
            </a:r>
          </a:p>
          <a:p>
            <a:pPr lvl="1">
              <a:buFont typeface="Century Gothic" panose="020B0502020202020204" pitchFamily="34" charset="0"/>
              <a:buChar char="►"/>
            </a:pPr>
            <a:r>
              <a:rPr lang="en-US" dirty="0"/>
              <a:t>Decisions about which data centers to shut down, which to expand, etc.</a:t>
            </a:r>
          </a:p>
        </p:txBody>
      </p:sp>
      <p:pic>
        <p:nvPicPr>
          <p:cNvPr id="6" name="Picture 5" descr="Chart, line chart&#10;&#10;Description automatically generated">
            <a:extLst>
              <a:ext uri="{FF2B5EF4-FFF2-40B4-BE49-F238E27FC236}">
                <a16:creationId xmlns:a16="http://schemas.microsoft.com/office/drawing/2014/main" id="{BA23D1C2-A83A-E0DE-C991-78DEFE4ECA30}"/>
              </a:ext>
            </a:extLst>
          </p:cNvPr>
          <p:cNvPicPr>
            <a:picLocks noChangeAspect="1"/>
          </p:cNvPicPr>
          <p:nvPr/>
        </p:nvPicPr>
        <p:blipFill>
          <a:blip r:embed="rId3"/>
          <a:stretch>
            <a:fillRect/>
          </a:stretch>
        </p:blipFill>
        <p:spPr>
          <a:xfrm>
            <a:off x="6890238" y="1929282"/>
            <a:ext cx="4101481" cy="2763951"/>
          </a:xfrm>
          <a:prstGeom prst="rect">
            <a:avLst/>
          </a:prstGeom>
        </p:spPr>
      </p:pic>
      <p:pic>
        <p:nvPicPr>
          <p:cNvPr id="10" name="Picture 9" descr="Chart&#10;&#10;Description automatically generated">
            <a:extLst>
              <a:ext uri="{FF2B5EF4-FFF2-40B4-BE49-F238E27FC236}">
                <a16:creationId xmlns:a16="http://schemas.microsoft.com/office/drawing/2014/main" id="{EECB689E-014A-EE3C-760A-D2F11CDCBBE7}"/>
              </a:ext>
            </a:extLst>
          </p:cNvPr>
          <p:cNvPicPr>
            <a:picLocks noChangeAspect="1"/>
          </p:cNvPicPr>
          <p:nvPr/>
        </p:nvPicPr>
        <p:blipFill>
          <a:blip r:embed="rId4"/>
          <a:stretch>
            <a:fillRect/>
          </a:stretch>
        </p:blipFill>
        <p:spPr>
          <a:xfrm>
            <a:off x="6295293" y="4613977"/>
            <a:ext cx="2570798" cy="2245047"/>
          </a:xfrm>
          <a:prstGeom prst="rect">
            <a:avLst/>
          </a:prstGeom>
        </p:spPr>
      </p:pic>
      <p:pic>
        <p:nvPicPr>
          <p:cNvPr id="15" name="Picture 14" descr="Chart, line chart&#10;&#10;Description automatically generated">
            <a:extLst>
              <a:ext uri="{FF2B5EF4-FFF2-40B4-BE49-F238E27FC236}">
                <a16:creationId xmlns:a16="http://schemas.microsoft.com/office/drawing/2014/main" id="{06196274-20F7-4AFE-825B-F76431E755F7}"/>
              </a:ext>
            </a:extLst>
          </p:cNvPr>
          <p:cNvPicPr>
            <a:picLocks noChangeAspect="1"/>
          </p:cNvPicPr>
          <p:nvPr/>
        </p:nvPicPr>
        <p:blipFill>
          <a:blip r:embed="rId5"/>
          <a:stretch>
            <a:fillRect/>
          </a:stretch>
        </p:blipFill>
        <p:spPr>
          <a:xfrm>
            <a:off x="9447193" y="4590531"/>
            <a:ext cx="2601905" cy="2245047"/>
          </a:xfrm>
          <a:prstGeom prst="rect">
            <a:avLst/>
          </a:prstGeom>
        </p:spPr>
      </p:pic>
      <p:sp>
        <p:nvSpPr>
          <p:cNvPr id="16" name="Slide Number Placeholder 15">
            <a:extLst>
              <a:ext uri="{FF2B5EF4-FFF2-40B4-BE49-F238E27FC236}">
                <a16:creationId xmlns:a16="http://schemas.microsoft.com/office/drawing/2014/main" id="{DC2F7605-A8AC-DB3B-0F5C-33EC1A2A05EF}"/>
              </a:ext>
            </a:extLst>
          </p:cNvPr>
          <p:cNvSpPr>
            <a:spLocks noGrp="1"/>
          </p:cNvSpPr>
          <p:nvPr>
            <p:ph type="sldNum" sz="quarter" idx="11"/>
          </p:nvPr>
        </p:nvSpPr>
        <p:spPr/>
        <p:txBody>
          <a:bodyPr/>
          <a:lstStyle/>
          <a:p>
            <a:fld id="{1CCDC5FD-33A1-A44F-B679-CC7E1CCB63BA}" type="slidenum">
              <a:rPr lang="en-US" smtClean="0"/>
              <a:pPr/>
              <a:t>6</a:t>
            </a:fld>
            <a:endParaRPr lang="en-US"/>
          </a:p>
        </p:txBody>
      </p:sp>
    </p:spTree>
    <p:extLst>
      <p:ext uri="{BB962C8B-B14F-4D97-AF65-F5344CB8AC3E}">
        <p14:creationId xmlns:p14="http://schemas.microsoft.com/office/powerpoint/2010/main" val="3188199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D622-3B29-AC44-B418-92CABC5A872E}"/>
              </a:ext>
            </a:extLst>
          </p:cNvPr>
          <p:cNvSpPr>
            <a:spLocks noGrp="1"/>
          </p:cNvSpPr>
          <p:nvPr>
            <p:ph type="title"/>
          </p:nvPr>
        </p:nvSpPr>
        <p:spPr/>
        <p:txBody>
          <a:bodyPr/>
          <a:lstStyle/>
          <a:p>
            <a:r>
              <a:rPr lang="en-US" dirty="0"/>
              <a:t>Problem Context</a:t>
            </a:r>
          </a:p>
        </p:txBody>
      </p:sp>
      <p:sp>
        <p:nvSpPr>
          <p:cNvPr id="13" name="TextBox 12">
            <a:extLst>
              <a:ext uri="{FF2B5EF4-FFF2-40B4-BE49-F238E27FC236}">
                <a16:creationId xmlns:a16="http://schemas.microsoft.com/office/drawing/2014/main" id="{0EF2072B-5793-9C0C-8390-9B8E581B2866}"/>
              </a:ext>
            </a:extLst>
          </p:cNvPr>
          <p:cNvSpPr txBox="1"/>
          <p:nvPr/>
        </p:nvSpPr>
        <p:spPr>
          <a:xfrm>
            <a:off x="452222" y="1981833"/>
            <a:ext cx="4945278" cy="4591000"/>
          </a:xfrm>
          <a:prstGeom prst="rect">
            <a:avLst/>
          </a:prstGeom>
          <a:noFill/>
        </p:spPr>
        <p:txBody>
          <a:bodyPr wrap="square" rtlCol="0">
            <a:spAutoFit/>
          </a:bodyPr>
          <a:lstStyle/>
          <a:p>
            <a:pPr marL="293688" marR="0" lvl="0" indent="-293688" algn="l" defTabSz="457200" rtl="0" eaLnBrk="1" fontAlgn="auto" latinLnBrk="0" hangingPunct="1">
              <a:lnSpc>
                <a:spcPct val="100000"/>
              </a:lnSpc>
              <a:spcBef>
                <a:spcPts val="1000"/>
              </a:spcBef>
              <a:spcAft>
                <a:spcPts val="0"/>
              </a:spcAft>
              <a:buClr>
                <a:srgbClr val="0B3D91"/>
              </a:buClr>
              <a:buSzPct val="80000"/>
              <a:buFont typeface="Wingdings 3" charset="2"/>
              <a:buChar char=""/>
              <a:tabLst/>
              <a:defRPr/>
            </a:pPr>
            <a:r>
              <a:rPr kumimoji="0" lang="en-US" sz="1800" b="1" i="1" u="none" strike="noStrike" kern="1200" cap="none" spc="0" normalizeH="0" baseline="0" noProof="0" dirty="0">
                <a:ln>
                  <a:noFill/>
                </a:ln>
                <a:solidFill>
                  <a:srgbClr val="0B3D91"/>
                </a:solidFill>
                <a:effectLst/>
                <a:uLnTx/>
                <a:uFillTx/>
                <a:latin typeface="Century Gothic" panose="020B0502020202020204"/>
                <a:ea typeface="+mn-ea"/>
                <a:cs typeface="+mn-cs"/>
              </a:rPr>
              <a:t>Why is this a hard problem?</a:t>
            </a:r>
            <a:endParaRPr kumimoji="0" lang="en-US" b="1" i="0" u="none" strike="noStrike" kern="1200" cap="none" spc="0" normalizeH="0" baseline="0" noProof="0" dirty="0">
              <a:ln>
                <a:noFill/>
              </a:ln>
              <a:solidFill>
                <a:srgbClr val="0B3D91"/>
              </a:solidFill>
              <a:effectLst/>
              <a:uLnTx/>
              <a:uFillTx/>
              <a:latin typeface="Century Gothic" panose="020B0502020202020204"/>
              <a:ea typeface="+mn-ea"/>
              <a:cs typeface="+mn-cs"/>
            </a:endParaRPr>
          </a:p>
          <a:p>
            <a:pPr marL="750888" lvl="1" indent="-293688" defTabSz="457200">
              <a:spcBef>
                <a:spcPts val="1000"/>
              </a:spcBef>
              <a:buClr>
                <a:srgbClr val="0B3D91"/>
              </a:buClr>
              <a:buSzPct val="80000"/>
              <a:buFont typeface="Wingdings 3" charset="2"/>
              <a:buChar char=""/>
              <a:defRPr/>
            </a:pPr>
            <a:r>
              <a:rPr lang="en-US" dirty="0">
                <a:solidFill>
                  <a:srgbClr val="0B3D91"/>
                </a:solidFill>
              </a:rPr>
              <a:t>PUE data fluctuates and varies greatly over time</a:t>
            </a:r>
          </a:p>
          <a:p>
            <a:pPr marL="750888" lvl="1" indent="-293688" defTabSz="457200">
              <a:spcBef>
                <a:spcPts val="1000"/>
              </a:spcBef>
              <a:buClr>
                <a:srgbClr val="0B3D91"/>
              </a:buClr>
              <a:buSzPct val="80000"/>
              <a:buFont typeface="Wingdings 3" charset="2"/>
              <a:buChar char=""/>
              <a:defRPr/>
            </a:pPr>
            <a:r>
              <a:rPr lang="en-US" dirty="0">
                <a:solidFill>
                  <a:srgbClr val="0B3D91"/>
                </a:solidFill>
              </a:rPr>
              <a:t>Limited PUE and data center data</a:t>
            </a:r>
          </a:p>
          <a:p>
            <a:pPr marL="1208088" lvl="2" indent="-293688" defTabSz="457200">
              <a:spcBef>
                <a:spcPts val="1000"/>
              </a:spcBef>
              <a:buClr>
                <a:srgbClr val="0B3D91"/>
              </a:buClr>
              <a:buSzPct val="80000"/>
              <a:buFont typeface="Wingdings 3" charset="2"/>
              <a:buChar char=""/>
              <a:defRPr/>
            </a:pPr>
            <a:r>
              <a:rPr lang="en-US" dirty="0">
                <a:solidFill>
                  <a:srgbClr val="0B3D91"/>
                </a:solidFill>
              </a:rPr>
              <a:t>Only have data from 08/01/2022</a:t>
            </a:r>
          </a:p>
          <a:p>
            <a:pPr marL="750888" lvl="1" indent="-293688" defTabSz="457200">
              <a:spcBef>
                <a:spcPts val="1000"/>
              </a:spcBef>
              <a:buClr>
                <a:srgbClr val="0B3D91"/>
              </a:buClr>
              <a:buSzPct val="80000"/>
              <a:buFont typeface="Wingdings 3" charset="2"/>
              <a:buChar char=""/>
              <a:defRPr/>
            </a:pPr>
            <a:r>
              <a:rPr lang="en-US" dirty="0">
                <a:solidFill>
                  <a:srgbClr val="0B3D91"/>
                </a:solidFill>
              </a:rPr>
              <a:t>Data center configuration constantly changing</a:t>
            </a:r>
          </a:p>
          <a:p>
            <a:pPr marL="1208088" lvl="2" indent="-293688" defTabSz="457200">
              <a:spcBef>
                <a:spcPts val="1000"/>
              </a:spcBef>
              <a:buClr>
                <a:srgbClr val="0B3D91"/>
              </a:buClr>
              <a:buSzPct val="80000"/>
              <a:buFont typeface="Wingdings 3" charset="2"/>
              <a:buChar char=""/>
              <a:defRPr/>
            </a:pPr>
            <a:r>
              <a:rPr lang="en-US" dirty="0">
                <a:solidFill>
                  <a:srgbClr val="0B3D91"/>
                </a:solidFill>
              </a:rPr>
              <a:t>IT Load correlated to PUE</a:t>
            </a:r>
          </a:p>
          <a:p>
            <a:pPr marL="1208088" lvl="2" indent="-293688" defTabSz="457200">
              <a:spcBef>
                <a:spcPts val="1000"/>
              </a:spcBef>
              <a:buClr>
                <a:srgbClr val="0B3D91"/>
              </a:buClr>
              <a:buSzPct val="80000"/>
              <a:buFont typeface="Wingdings 3" charset="2"/>
              <a:buChar char=""/>
              <a:defRPr/>
            </a:pPr>
            <a:r>
              <a:rPr lang="en-US" dirty="0">
                <a:solidFill>
                  <a:srgbClr val="0B3D91"/>
                </a:solidFill>
              </a:rPr>
              <a:t>Even thermal tile placement greatly impacts the PUE</a:t>
            </a:r>
          </a:p>
          <a:p>
            <a:pPr marL="750888" lvl="1" indent="-293688" defTabSz="457200">
              <a:spcBef>
                <a:spcPts val="1000"/>
              </a:spcBef>
              <a:buClr>
                <a:srgbClr val="0B3D91"/>
              </a:buClr>
              <a:buSzPct val="80000"/>
              <a:buFont typeface="Wingdings 3" charset="2"/>
              <a:buChar char=""/>
              <a:defRPr/>
            </a:pPr>
            <a:r>
              <a:rPr lang="en-US" dirty="0">
                <a:solidFill>
                  <a:srgbClr val="0B3D91"/>
                </a:solidFill>
              </a:rPr>
              <a:t>PUE highly subject to the current environment, e.g., weather</a:t>
            </a:r>
          </a:p>
        </p:txBody>
      </p:sp>
      <p:sp>
        <p:nvSpPr>
          <p:cNvPr id="7" name="Slide Number Placeholder 6">
            <a:extLst>
              <a:ext uri="{FF2B5EF4-FFF2-40B4-BE49-F238E27FC236}">
                <a16:creationId xmlns:a16="http://schemas.microsoft.com/office/drawing/2014/main" id="{21309B2D-2C96-1449-F53D-CE679A3BE468}"/>
              </a:ext>
            </a:extLst>
          </p:cNvPr>
          <p:cNvSpPr>
            <a:spLocks noGrp="1"/>
          </p:cNvSpPr>
          <p:nvPr>
            <p:ph type="sldNum" sz="quarter" idx="11"/>
          </p:nvPr>
        </p:nvSpPr>
        <p:spPr/>
        <p:txBody>
          <a:bodyPr/>
          <a:lstStyle/>
          <a:p>
            <a:fld id="{1CCDC5FD-33A1-A44F-B679-CC7E1CCB63BA}" type="slidenum">
              <a:rPr lang="en-US" smtClean="0"/>
              <a:pPr/>
              <a:t>7</a:t>
            </a:fld>
            <a:endParaRPr lang="en-US"/>
          </a:p>
        </p:txBody>
      </p:sp>
      <p:pic>
        <p:nvPicPr>
          <p:cNvPr id="5" name="Picture 4" descr="A picture containing text, sky, line&#10;&#10;Description automatically generated">
            <a:extLst>
              <a:ext uri="{FF2B5EF4-FFF2-40B4-BE49-F238E27FC236}">
                <a16:creationId xmlns:a16="http://schemas.microsoft.com/office/drawing/2014/main" id="{1D93DF96-7BA5-5FA9-8805-237BA41731CF}"/>
              </a:ext>
            </a:extLst>
          </p:cNvPr>
          <p:cNvPicPr>
            <a:picLocks noChangeAspect="1"/>
          </p:cNvPicPr>
          <p:nvPr/>
        </p:nvPicPr>
        <p:blipFill>
          <a:blip r:embed="rId3"/>
          <a:stretch>
            <a:fillRect/>
          </a:stretch>
        </p:blipFill>
        <p:spPr>
          <a:xfrm>
            <a:off x="5512352" y="1594123"/>
            <a:ext cx="6391493" cy="2430197"/>
          </a:xfrm>
          <a:prstGeom prst="rect">
            <a:avLst/>
          </a:prstGeom>
        </p:spPr>
      </p:pic>
      <p:pic>
        <p:nvPicPr>
          <p:cNvPr id="8" name="Picture 7" descr="A picture containing timeline&#10;&#10;Description automatically generated">
            <a:extLst>
              <a:ext uri="{FF2B5EF4-FFF2-40B4-BE49-F238E27FC236}">
                <a16:creationId xmlns:a16="http://schemas.microsoft.com/office/drawing/2014/main" id="{939CA677-9B6C-E255-59A3-65341F1605BA}"/>
              </a:ext>
            </a:extLst>
          </p:cNvPr>
          <p:cNvPicPr>
            <a:picLocks noChangeAspect="1"/>
          </p:cNvPicPr>
          <p:nvPr/>
        </p:nvPicPr>
        <p:blipFill>
          <a:blip r:embed="rId4"/>
          <a:stretch>
            <a:fillRect/>
          </a:stretch>
        </p:blipFill>
        <p:spPr>
          <a:xfrm rot="10800000" flipH="1" flipV="1">
            <a:off x="5512351" y="4282097"/>
            <a:ext cx="6391493" cy="2446033"/>
          </a:xfrm>
          <a:prstGeom prst="rect">
            <a:avLst/>
          </a:prstGeom>
        </p:spPr>
      </p:pic>
    </p:spTree>
    <p:extLst>
      <p:ext uri="{BB962C8B-B14F-4D97-AF65-F5344CB8AC3E}">
        <p14:creationId xmlns:p14="http://schemas.microsoft.com/office/powerpoint/2010/main" val="1393034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D622-3B29-AC44-B418-92CABC5A872E}"/>
              </a:ext>
            </a:extLst>
          </p:cNvPr>
          <p:cNvSpPr>
            <a:spLocks noGrp="1"/>
          </p:cNvSpPr>
          <p:nvPr>
            <p:ph type="title"/>
          </p:nvPr>
        </p:nvSpPr>
        <p:spPr/>
        <p:txBody>
          <a:bodyPr/>
          <a:lstStyle/>
          <a:p>
            <a:r>
              <a:rPr lang="en-US" dirty="0"/>
              <a:t>Agenda</a:t>
            </a:r>
          </a:p>
        </p:txBody>
      </p:sp>
      <p:sp>
        <p:nvSpPr>
          <p:cNvPr id="3" name="Text Placeholder 2"/>
          <p:cNvSpPr>
            <a:spLocks noGrp="1"/>
          </p:cNvSpPr>
          <p:nvPr>
            <p:ph type="body" sz="quarter" idx="12"/>
          </p:nvPr>
        </p:nvSpPr>
        <p:spPr>
          <a:xfrm>
            <a:off x="518160" y="2262765"/>
            <a:ext cx="4539977" cy="4099259"/>
          </a:xfrm>
        </p:spPr>
        <p:txBody>
          <a:bodyPr/>
          <a:lstStyle/>
          <a:p>
            <a:r>
              <a:rPr lang="en-US" dirty="0">
                <a:solidFill>
                  <a:schemeClr val="accent1">
                    <a:lumMod val="60000"/>
                    <a:lumOff val="40000"/>
                  </a:schemeClr>
                </a:solidFill>
              </a:rPr>
              <a:t>Project Introduction</a:t>
            </a:r>
          </a:p>
          <a:p>
            <a:r>
              <a:rPr lang="en-US" dirty="0"/>
              <a:t>Weather Data Collection:</a:t>
            </a:r>
          </a:p>
          <a:p>
            <a:pPr lvl="1"/>
            <a:r>
              <a:rPr lang="en-US" dirty="0"/>
              <a:t>Sources</a:t>
            </a:r>
          </a:p>
          <a:p>
            <a:pPr lvl="1"/>
            <a:r>
              <a:rPr lang="en-US" dirty="0"/>
              <a:t>Automation</a:t>
            </a:r>
          </a:p>
          <a:p>
            <a:r>
              <a:rPr lang="en-US" dirty="0"/>
              <a:t>PUE Modeling:</a:t>
            </a:r>
          </a:p>
          <a:p>
            <a:pPr lvl="1"/>
            <a:r>
              <a:rPr lang="en-US" dirty="0"/>
              <a:t>Data</a:t>
            </a:r>
          </a:p>
          <a:p>
            <a:pPr lvl="1"/>
            <a:r>
              <a:rPr lang="en-US" dirty="0"/>
              <a:t>Model engineering</a:t>
            </a:r>
          </a:p>
          <a:p>
            <a:pPr lvl="1"/>
            <a:r>
              <a:rPr lang="en-US" dirty="0"/>
              <a:t>Model Optimization</a:t>
            </a:r>
          </a:p>
          <a:p>
            <a:pPr lvl="1"/>
            <a:r>
              <a:rPr lang="en-US" dirty="0"/>
              <a:t>Results</a:t>
            </a:r>
          </a:p>
          <a:p>
            <a:endParaRPr lang="en-US" dirty="0"/>
          </a:p>
          <a:p>
            <a:pPr marL="0" indent="0">
              <a:buNone/>
            </a:pPr>
            <a:endParaRPr lang="en-US" dirty="0"/>
          </a:p>
          <a:p>
            <a:pPr marL="933450" lvl="2" indent="0">
              <a:buNone/>
            </a:pPr>
            <a:endParaRPr lang="en-US" dirty="0"/>
          </a:p>
          <a:p>
            <a:endParaRPr lang="en-US" dirty="0"/>
          </a:p>
        </p:txBody>
      </p:sp>
      <p:sp>
        <p:nvSpPr>
          <p:cNvPr id="6" name="Slide Number Placeholder 11">
            <a:extLst>
              <a:ext uri="{FF2B5EF4-FFF2-40B4-BE49-F238E27FC236}">
                <a16:creationId xmlns:a16="http://schemas.microsoft.com/office/drawing/2014/main" id="{7AA8E3E5-0E09-9E1C-2578-BC22D70F9226}"/>
              </a:ext>
            </a:extLst>
          </p:cNvPr>
          <p:cNvSpPr txBox="1">
            <a:spLocks/>
          </p:cNvSpPr>
          <p:nvPr/>
        </p:nvSpPr>
        <p:spPr>
          <a:xfrm>
            <a:off x="10748146" y="197784"/>
            <a:ext cx="838199" cy="47196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bg1"/>
              </a:solidFill>
            </a:endParaRPr>
          </a:p>
        </p:txBody>
      </p:sp>
      <p:sp>
        <p:nvSpPr>
          <p:cNvPr id="9" name="Slide Number Placeholder 8">
            <a:extLst>
              <a:ext uri="{FF2B5EF4-FFF2-40B4-BE49-F238E27FC236}">
                <a16:creationId xmlns:a16="http://schemas.microsoft.com/office/drawing/2014/main" id="{968AD156-F1C2-6A8F-C28D-970DD4AD30E2}"/>
              </a:ext>
            </a:extLst>
          </p:cNvPr>
          <p:cNvSpPr>
            <a:spLocks noGrp="1"/>
          </p:cNvSpPr>
          <p:nvPr>
            <p:ph type="sldNum" sz="quarter" idx="11"/>
          </p:nvPr>
        </p:nvSpPr>
        <p:spPr/>
        <p:txBody>
          <a:bodyPr/>
          <a:lstStyle/>
          <a:p>
            <a:fld id="{1CCDC5FD-33A1-A44F-B679-CC7E1CCB63BA}" type="slidenum">
              <a:rPr lang="en-US" smtClean="0"/>
              <a:pPr/>
              <a:t>8</a:t>
            </a:fld>
            <a:endParaRPr lang="en-US"/>
          </a:p>
        </p:txBody>
      </p:sp>
    </p:spTree>
    <p:extLst>
      <p:ext uri="{BB962C8B-B14F-4D97-AF65-F5344CB8AC3E}">
        <p14:creationId xmlns:p14="http://schemas.microsoft.com/office/powerpoint/2010/main" val="1719040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D622-3B29-AC44-B418-92CABC5A872E}"/>
              </a:ext>
            </a:extLst>
          </p:cNvPr>
          <p:cNvSpPr>
            <a:spLocks noGrp="1"/>
          </p:cNvSpPr>
          <p:nvPr>
            <p:ph type="title"/>
          </p:nvPr>
        </p:nvSpPr>
        <p:spPr/>
        <p:txBody>
          <a:bodyPr/>
          <a:lstStyle/>
          <a:p>
            <a:r>
              <a:rPr lang="en-US" dirty="0"/>
              <a:t>Weather Data Sources</a:t>
            </a:r>
          </a:p>
        </p:txBody>
      </p:sp>
      <p:sp>
        <p:nvSpPr>
          <p:cNvPr id="13" name="TextBox 12">
            <a:extLst>
              <a:ext uri="{FF2B5EF4-FFF2-40B4-BE49-F238E27FC236}">
                <a16:creationId xmlns:a16="http://schemas.microsoft.com/office/drawing/2014/main" id="{0EF2072B-5793-9C0C-8390-9B8E581B2866}"/>
              </a:ext>
            </a:extLst>
          </p:cNvPr>
          <p:cNvSpPr txBox="1"/>
          <p:nvPr/>
        </p:nvSpPr>
        <p:spPr>
          <a:xfrm>
            <a:off x="162610" y="2153585"/>
            <a:ext cx="8041590" cy="3826689"/>
          </a:xfrm>
          <a:prstGeom prst="rect">
            <a:avLst/>
          </a:prstGeom>
          <a:noFill/>
        </p:spPr>
        <p:txBody>
          <a:bodyPr wrap="square" rtlCol="0">
            <a:spAutoFit/>
          </a:bodyPr>
          <a:lstStyle/>
          <a:p>
            <a:pPr marL="293688" indent="-293688" defTabSz="457200">
              <a:spcBef>
                <a:spcPts val="1000"/>
              </a:spcBef>
              <a:buClr>
                <a:srgbClr val="0B3D91"/>
              </a:buClr>
              <a:buSzPct val="80000"/>
              <a:buFont typeface="Wingdings 3" charset="2"/>
              <a:buChar char=""/>
              <a:defRPr/>
            </a:pPr>
            <a:r>
              <a:rPr lang="en-US" sz="1600" b="1" dirty="0">
                <a:solidFill>
                  <a:srgbClr val="0B3D91"/>
                </a:solidFill>
                <a:latin typeface="Century Gothic" panose="020B0502020202020204" pitchFamily="34" charset="0"/>
              </a:rPr>
              <a:t>Langley Air Force Base (LAFB) </a:t>
            </a:r>
            <a:r>
              <a:rPr lang="en-US" sz="1600" dirty="0">
                <a:solidFill>
                  <a:srgbClr val="0B3D91"/>
                </a:solidFill>
                <a:latin typeface="Century Gothic" panose="020B0502020202020204" pitchFamily="34" charset="0"/>
              </a:rPr>
              <a:t>(ICAO: KLFI)</a:t>
            </a:r>
          </a:p>
          <a:p>
            <a:pPr marL="750888" lvl="1" indent="-293688" defTabSz="457200">
              <a:spcBef>
                <a:spcPts val="1000"/>
              </a:spcBef>
              <a:buClr>
                <a:srgbClr val="0B3D91"/>
              </a:buClr>
              <a:buSzPct val="80000"/>
              <a:buFont typeface="Wingdings 3" charset="2"/>
              <a:buChar char=""/>
              <a:defRPr/>
            </a:pPr>
            <a:r>
              <a:rPr lang="en-US" sz="1600" dirty="0">
                <a:solidFill>
                  <a:srgbClr val="0B3D91"/>
                </a:solidFill>
                <a:latin typeface="Century Gothic" panose="020B0502020202020204" pitchFamily="34" charset="0"/>
              </a:rPr>
              <a:t>Just next door to LaRC!</a:t>
            </a:r>
          </a:p>
          <a:p>
            <a:pPr marL="293688" indent="-293688" defTabSz="457200">
              <a:spcBef>
                <a:spcPts val="1000"/>
              </a:spcBef>
              <a:buClr>
                <a:srgbClr val="0B3D91"/>
              </a:buClr>
              <a:buSzPct val="80000"/>
              <a:buFont typeface="Wingdings 3" charset="2"/>
              <a:buChar char=""/>
              <a:defRPr/>
            </a:pPr>
            <a:r>
              <a:rPr lang="en-US" sz="1600" b="1" dirty="0" err="1">
                <a:solidFill>
                  <a:srgbClr val="0B3D91"/>
                </a:solidFill>
                <a:latin typeface="Century Gothic" panose="020B0502020202020204" pitchFamily="34" charset="0"/>
              </a:rPr>
              <a:t>METeorological</a:t>
            </a:r>
            <a:r>
              <a:rPr lang="en-US" sz="1600" b="1" dirty="0">
                <a:solidFill>
                  <a:srgbClr val="0B3D91"/>
                </a:solidFill>
                <a:latin typeface="Century Gothic" panose="020B0502020202020204" pitchFamily="34" charset="0"/>
              </a:rPr>
              <a:t> Aerodrome Report (METAR)</a:t>
            </a:r>
          </a:p>
          <a:p>
            <a:pPr marL="750888" lvl="1" indent="-293688" defTabSz="457200">
              <a:spcBef>
                <a:spcPts val="1000"/>
              </a:spcBef>
              <a:buClr>
                <a:srgbClr val="0B3D91"/>
              </a:buClr>
              <a:buSzPct val="80000"/>
              <a:buFont typeface="Wingdings 3" charset="2"/>
              <a:buChar char=""/>
              <a:defRPr/>
            </a:pPr>
            <a:r>
              <a:rPr lang="en-US" sz="1600" dirty="0">
                <a:solidFill>
                  <a:srgbClr val="0B3D91"/>
                </a:solidFill>
                <a:latin typeface="Century Gothic" panose="020B0502020202020204" pitchFamily="34" charset="0"/>
              </a:rPr>
              <a:t>Encoded </a:t>
            </a:r>
            <a:r>
              <a:rPr lang="en-US" sz="1600" b="1" dirty="0">
                <a:solidFill>
                  <a:srgbClr val="0B3D91"/>
                </a:solidFill>
                <a:latin typeface="Century Gothic" panose="020B0502020202020204" pitchFamily="34" charset="0"/>
              </a:rPr>
              <a:t>hourly weather data </a:t>
            </a:r>
            <a:r>
              <a:rPr lang="en-US" sz="1600" dirty="0">
                <a:solidFill>
                  <a:srgbClr val="0B3D91"/>
                </a:solidFill>
                <a:latin typeface="Century Gothic" panose="020B0502020202020204" pitchFamily="34" charset="0"/>
              </a:rPr>
              <a:t>pertinent to flying, e.g., temperature, dewpoint, wind speed, pressure, precipitation, etc.</a:t>
            </a:r>
          </a:p>
          <a:p>
            <a:pPr marL="750888" lvl="1" indent="-293688" defTabSz="457200">
              <a:spcBef>
                <a:spcPts val="1000"/>
              </a:spcBef>
              <a:buClr>
                <a:srgbClr val="0B3D91"/>
              </a:buClr>
              <a:buSzPct val="80000"/>
              <a:buFont typeface="Wingdings 3" charset="2"/>
              <a:buChar char=""/>
              <a:defRPr/>
            </a:pPr>
            <a:r>
              <a:rPr lang="en-US" sz="1600" b="1" dirty="0">
                <a:solidFill>
                  <a:srgbClr val="0B3D91"/>
                </a:solidFill>
                <a:latin typeface="Century Gothic" panose="020B0502020202020204" pitchFamily="34" charset="0"/>
              </a:rPr>
              <a:t>Automatically</a:t>
            </a:r>
            <a:r>
              <a:rPr lang="en-US" sz="1600" dirty="0">
                <a:solidFill>
                  <a:srgbClr val="0B3D91"/>
                </a:solidFill>
                <a:latin typeface="Century Gothic" panose="020B0502020202020204" pitchFamily="34" charset="0"/>
              </a:rPr>
              <a:t> produced weather encodings</a:t>
            </a:r>
          </a:p>
          <a:p>
            <a:pPr marL="293688" indent="-293688" defTabSz="457200">
              <a:spcBef>
                <a:spcPts val="1000"/>
              </a:spcBef>
              <a:buClr>
                <a:srgbClr val="0B3D91"/>
              </a:buClr>
              <a:buSzPct val="80000"/>
              <a:buFont typeface="Wingdings 3" charset="2"/>
              <a:buChar char=""/>
              <a:defRPr/>
            </a:pPr>
            <a:r>
              <a:rPr lang="en-US" sz="1600" b="1" dirty="0">
                <a:solidFill>
                  <a:srgbClr val="0B3D91"/>
                </a:solidFill>
                <a:latin typeface="Century Gothic" panose="020B0502020202020204" pitchFamily="34" charset="0"/>
              </a:rPr>
              <a:t>Terminal Aerodrome Forecast (TAF)</a:t>
            </a:r>
          </a:p>
          <a:p>
            <a:pPr marL="750888" lvl="1" indent="-293688" defTabSz="457200">
              <a:spcBef>
                <a:spcPts val="1000"/>
              </a:spcBef>
              <a:buClr>
                <a:srgbClr val="0B3D91"/>
              </a:buClr>
              <a:buSzPct val="80000"/>
              <a:buFont typeface="Wingdings 3" charset="2"/>
              <a:buChar char=""/>
              <a:defRPr/>
            </a:pPr>
            <a:r>
              <a:rPr lang="en-US" sz="1600" dirty="0">
                <a:solidFill>
                  <a:srgbClr val="0B3D91"/>
                </a:solidFill>
                <a:latin typeface="Century Gothic" panose="020B0502020202020204" pitchFamily="34" charset="0"/>
              </a:rPr>
              <a:t>Issued about every </a:t>
            </a:r>
            <a:r>
              <a:rPr lang="en-US" sz="1600" b="1" dirty="0">
                <a:solidFill>
                  <a:srgbClr val="0B3D91"/>
                </a:solidFill>
                <a:latin typeface="Century Gothic" panose="020B0502020202020204" pitchFamily="34" charset="0"/>
              </a:rPr>
              <a:t>6 hours</a:t>
            </a:r>
          </a:p>
          <a:p>
            <a:pPr marL="750888" lvl="1" indent="-293688" defTabSz="457200">
              <a:spcBef>
                <a:spcPts val="1000"/>
              </a:spcBef>
              <a:buClr>
                <a:srgbClr val="0B3D91"/>
              </a:buClr>
              <a:buSzPct val="80000"/>
              <a:buFont typeface="Wingdings 3" charset="2"/>
              <a:buChar char=""/>
              <a:defRPr/>
            </a:pPr>
            <a:r>
              <a:rPr lang="en-US" sz="1600" dirty="0">
                <a:solidFill>
                  <a:srgbClr val="0B3D91"/>
                </a:solidFill>
                <a:latin typeface="Century Gothic" panose="020B0502020202020204" pitchFamily="34" charset="0"/>
              </a:rPr>
              <a:t>Forecast good for the </a:t>
            </a:r>
            <a:r>
              <a:rPr lang="en-US" sz="1600" b="1" dirty="0">
                <a:solidFill>
                  <a:srgbClr val="0B3D91"/>
                </a:solidFill>
                <a:latin typeface="Century Gothic" panose="020B0502020202020204" pitchFamily="34" charset="0"/>
              </a:rPr>
              <a:t>next 24 to 30 </a:t>
            </a:r>
            <a:r>
              <a:rPr lang="en-US" sz="1600" dirty="0">
                <a:solidFill>
                  <a:srgbClr val="0B3D91"/>
                </a:solidFill>
                <a:latin typeface="Century Gothic" panose="020B0502020202020204" pitchFamily="34" charset="0"/>
              </a:rPr>
              <a:t>hours for about a</a:t>
            </a:r>
            <a:r>
              <a:rPr lang="en-US" sz="1600" b="1" dirty="0">
                <a:solidFill>
                  <a:srgbClr val="0B3D91"/>
                </a:solidFill>
                <a:latin typeface="Century Gothic" panose="020B0502020202020204" pitchFamily="34" charset="0"/>
              </a:rPr>
              <a:t> 5 mile radius </a:t>
            </a:r>
            <a:r>
              <a:rPr lang="en-US" sz="1600" dirty="0">
                <a:solidFill>
                  <a:srgbClr val="0B3D91"/>
                </a:solidFill>
                <a:latin typeface="Century Gothic" panose="020B0502020202020204" pitchFamily="34" charset="0"/>
              </a:rPr>
              <a:t>of LAFB</a:t>
            </a:r>
          </a:p>
          <a:p>
            <a:pPr marL="750888" lvl="1" indent="-293688" defTabSz="457200">
              <a:spcBef>
                <a:spcPts val="1000"/>
              </a:spcBef>
              <a:buClr>
                <a:srgbClr val="0B3D91"/>
              </a:buClr>
              <a:buSzPct val="80000"/>
              <a:buFont typeface="Wingdings 3" charset="2"/>
              <a:buChar char=""/>
              <a:defRPr/>
            </a:pPr>
            <a:r>
              <a:rPr lang="en-US" sz="1600" dirty="0">
                <a:solidFill>
                  <a:srgbClr val="0B3D91"/>
                </a:solidFill>
                <a:latin typeface="Century Gothic" panose="020B0502020202020204" pitchFamily="34" charset="0"/>
              </a:rPr>
              <a:t>Created </a:t>
            </a:r>
            <a:r>
              <a:rPr lang="en-US" sz="1600" b="1" dirty="0">
                <a:solidFill>
                  <a:srgbClr val="0B3D91"/>
                </a:solidFill>
                <a:latin typeface="Century Gothic" panose="020B0502020202020204" pitchFamily="34" charset="0"/>
              </a:rPr>
              <a:t>manually</a:t>
            </a:r>
            <a:r>
              <a:rPr lang="en-US" sz="1600" dirty="0">
                <a:solidFill>
                  <a:srgbClr val="0B3D91"/>
                </a:solidFill>
                <a:latin typeface="Century Gothic" panose="020B0502020202020204" pitchFamily="34" charset="0"/>
              </a:rPr>
              <a:t> by a weather forecaster</a:t>
            </a:r>
          </a:p>
        </p:txBody>
      </p:sp>
      <p:sp>
        <p:nvSpPr>
          <p:cNvPr id="7" name="Slide Number Placeholder 6">
            <a:extLst>
              <a:ext uri="{FF2B5EF4-FFF2-40B4-BE49-F238E27FC236}">
                <a16:creationId xmlns:a16="http://schemas.microsoft.com/office/drawing/2014/main" id="{FD764F6E-0ABA-8EB2-8806-A2A461A5F977}"/>
              </a:ext>
            </a:extLst>
          </p:cNvPr>
          <p:cNvSpPr>
            <a:spLocks noGrp="1"/>
          </p:cNvSpPr>
          <p:nvPr>
            <p:ph type="sldNum" sz="quarter" idx="11"/>
          </p:nvPr>
        </p:nvSpPr>
        <p:spPr/>
        <p:txBody>
          <a:bodyPr/>
          <a:lstStyle/>
          <a:p>
            <a:fld id="{1CCDC5FD-33A1-A44F-B679-CC7E1CCB63BA}" type="slidenum">
              <a:rPr lang="en-US" smtClean="0"/>
              <a:pPr/>
              <a:t>9</a:t>
            </a:fld>
            <a:endParaRPr lang="en-US"/>
          </a:p>
        </p:txBody>
      </p:sp>
      <p:pic>
        <p:nvPicPr>
          <p:cNvPr id="8" name="Picture 7" descr="Close up of a control panel of an airplane flying at night">
            <a:extLst>
              <a:ext uri="{FF2B5EF4-FFF2-40B4-BE49-F238E27FC236}">
                <a16:creationId xmlns:a16="http://schemas.microsoft.com/office/drawing/2014/main" id="{08C608D0-330D-8B28-AE2D-903FE897547D}"/>
              </a:ext>
            </a:extLst>
          </p:cNvPr>
          <p:cNvPicPr>
            <a:picLocks noChangeAspect="1"/>
          </p:cNvPicPr>
          <p:nvPr/>
        </p:nvPicPr>
        <p:blipFill>
          <a:blip r:embed="rId3"/>
          <a:stretch>
            <a:fillRect/>
          </a:stretch>
        </p:blipFill>
        <p:spPr>
          <a:xfrm>
            <a:off x="8462144" y="3091408"/>
            <a:ext cx="3483745" cy="2325504"/>
          </a:xfrm>
          <a:prstGeom prst="rect">
            <a:avLst/>
          </a:prstGeom>
        </p:spPr>
      </p:pic>
      <p:sp>
        <p:nvSpPr>
          <p:cNvPr id="9" name="TextBox 8">
            <a:extLst>
              <a:ext uri="{FF2B5EF4-FFF2-40B4-BE49-F238E27FC236}">
                <a16:creationId xmlns:a16="http://schemas.microsoft.com/office/drawing/2014/main" id="{54B6009A-FEB0-FDAB-5A6C-F0947FB17E8B}"/>
              </a:ext>
            </a:extLst>
          </p:cNvPr>
          <p:cNvSpPr txBox="1"/>
          <p:nvPr/>
        </p:nvSpPr>
        <p:spPr>
          <a:xfrm>
            <a:off x="11514805" y="4115660"/>
            <a:ext cx="431084" cy="261610"/>
          </a:xfrm>
          <a:prstGeom prst="rect">
            <a:avLst/>
          </a:prstGeom>
          <a:noFill/>
        </p:spPr>
        <p:txBody>
          <a:bodyPr wrap="square" rtlCol="0">
            <a:spAutoFit/>
          </a:bodyPr>
          <a:lstStyle/>
          <a:p>
            <a:r>
              <a:rPr lang="en-US" sz="1100" dirty="0"/>
              <a:t>1.</a:t>
            </a:r>
          </a:p>
        </p:txBody>
      </p:sp>
      <p:sp>
        <p:nvSpPr>
          <p:cNvPr id="11" name="TextBox 10">
            <a:extLst>
              <a:ext uri="{FF2B5EF4-FFF2-40B4-BE49-F238E27FC236}">
                <a16:creationId xmlns:a16="http://schemas.microsoft.com/office/drawing/2014/main" id="{8AB50FE5-37E3-1F60-1CE7-9E4BCFECF93D}"/>
              </a:ext>
            </a:extLst>
          </p:cNvPr>
          <p:cNvSpPr txBox="1"/>
          <p:nvPr/>
        </p:nvSpPr>
        <p:spPr>
          <a:xfrm>
            <a:off x="322337" y="6463619"/>
            <a:ext cx="5773663" cy="261610"/>
          </a:xfrm>
          <a:prstGeom prst="rect">
            <a:avLst/>
          </a:prstGeom>
          <a:noFill/>
        </p:spPr>
        <p:txBody>
          <a:bodyPr wrap="square" rtlCol="0">
            <a:spAutoFit/>
          </a:bodyPr>
          <a:lstStyle/>
          <a:p>
            <a:r>
              <a:rPr lang="en-US" sz="1100" dirty="0"/>
              <a:t>Fig. 1: Image from Microsoft Version 2208</a:t>
            </a:r>
          </a:p>
        </p:txBody>
      </p:sp>
    </p:spTree>
    <p:extLst>
      <p:ext uri="{BB962C8B-B14F-4D97-AF65-F5344CB8AC3E}">
        <p14:creationId xmlns:p14="http://schemas.microsoft.com/office/powerpoint/2010/main" val="40049654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00091DBEAE00498558AAA4B491ED24" ma:contentTypeVersion="2" ma:contentTypeDescription="Create a new document." ma:contentTypeScope="" ma:versionID="f87923b43dd726bdafe2e30abd133be4">
  <xsd:schema xmlns:xsd="http://www.w3.org/2001/XMLSchema" xmlns:xs="http://www.w3.org/2001/XMLSchema" xmlns:p="http://schemas.microsoft.com/office/2006/metadata/properties" xmlns:ns2="23ffe6ed-41d9-4cfa-af63-985dd02f7cb1" targetNamespace="http://schemas.microsoft.com/office/2006/metadata/properties" ma:root="true" ma:fieldsID="02cf152dbed5e77c4e4a97ab9aed9e6f" ns2:_="">
    <xsd:import namespace="23ffe6ed-41d9-4cfa-af63-985dd02f7cb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ffe6ed-41d9-4cfa-af63-985dd02f7c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B59C73-0DB2-4638-856F-F9662B221A9A}">
  <ds:schemaRefs>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 ds:uri="23ffe6ed-41d9-4cfa-af63-985dd02f7cb1"/>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14D8931D-54A3-4C51-8775-FD1A3397D5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ffe6ed-41d9-4cfa-af63-985dd02f7c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ED830D-8308-459B-B12C-B7E8F39B7D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74166</TotalTime>
  <Words>2142</Words>
  <Application>Microsoft Office PowerPoint</Application>
  <PresentationFormat>Widescreen</PresentationFormat>
  <Paragraphs>338</Paragraphs>
  <Slides>33</Slides>
  <Notes>26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-apple-system</vt:lpstr>
      <vt:lpstr>Arial</vt:lpstr>
      <vt:lpstr>Calibri</vt:lpstr>
      <vt:lpstr>Cambria Math</vt:lpstr>
      <vt:lpstr>Century Gothic</vt:lpstr>
      <vt:lpstr>Courier New</vt:lpstr>
      <vt:lpstr>Monaco</vt:lpstr>
      <vt:lpstr>Segoe UI Symbol</vt:lpstr>
      <vt:lpstr>Wingdings</vt:lpstr>
      <vt:lpstr>Wingdings 3</vt:lpstr>
      <vt:lpstr>Ion Boardroom</vt:lpstr>
      <vt:lpstr>PowerPoint Presentation</vt:lpstr>
      <vt:lpstr>About Me</vt:lpstr>
      <vt:lpstr>Agenda</vt:lpstr>
      <vt:lpstr>Project Introduction</vt:lpstr>
      <vt:lpstr>PUE </vt:lpstr>
      <vt:lpstr>Problem Motivation</vt:lpstr>
      <vt:lpstr>Problem Context</vt:lpstr>
      <vt:lpstr>Agenda</vt:lpstr>
      <vt:lpstr>Weather Data Sources</vt:lpstr>
      <vt:lpstr>Aviation Weather Center</vt:lpstr>
      <vt:lpstr>Automated Weather  Data Collection</vt:lpstr>
      <vt:lpstr>Agenda</vt:lpstr>
      <vt:lpstr>Data Center Energy Consumption Data</vt:lpstr>
      <vt:lpstr>Data Visualization</vt:lpstr>
      <vt:lpstr>Feature Engineering</vt:lpstr>
      <vt:lpstr>Approach</vt:lpstr>
      <vt:lpstr>RNNs</vt:lpstr>
      <vt:lpstr>Models</vt:lpstr>
      <vt:lpstr>Hyper-parameter Tuning: Validation</vt:lpstr>
      <vt:lpstr>Hyper-parameter Tuning: Random Search</vt:lpstr>
      <vt:lpstr>Results</vt:lpstr>
      <vt:lpstr>Results II</vt:lpstr>
      <vt:lpstr>Results II</vt:lpstr>
      <vt:lpstr>Results III</vt:lpstr>
      <vt:lpstr>Results III</vt:lpstr>
      <vt:lpstr>Results III</vt:lpstr>
      <vt:lpstr>Results III</vt:lpstr>
      <vt:lpstr>Results III</vt:lpstr>
      <vt:lpstr>Results IV</vt:lpstr>
      <vt:lpstr>Future Work</vt:lpstr>
      <vt:lpstr>Acknowledgements</vt:lpstr>
      <vt:lpstr>EXTRA SLIDES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RECOUP Strategy</dc:title>
  <dc:creator>John Evans</dc:creator>
  <cp:lastModifiedBy>Briggs, Samuel M. (LaRC-D402B)[Intern]</cp:lastModifiedBy>
  <cp:revision>1038</cp:revision>
  <cp:lastPrinted>2022-05-10T12:54:42Z</cp:lastPrinted>
  <dcterms:created xsi:type="dcterms:W3CDTF">2017-08-08T16:30:08Z</dcterms:created>
  <dcterms:modified xsi:type="dcterms:W3CDTF">2024-01-15T04:40:58Z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0x0101001600091DBEAE00498558AAA4B491ED24</vt:lpwstr>
  </property>
</Properties>
</file>